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3" r:id="rId4"/>
  </p:sldMasterIdLst>
  <p:notesMasterIdLst>
    <p:notesMasterId r:id="rId9"/>
  </p:notesMasterIdLst>
  <p:sldIdLst>
    <p:sldId id="717" r:id="rId5"/>
    <p:sldId id="725" r:id="rId6"/>
    <p:sldId id="728" r:id="rId7"/>
    <p:sldId id="729" r:id="rId8"/>
  </p:sldIdLst>
  <p:sldSz cx="12192000" cy="6858000"/>
  <p:notesSz cx="6858000" cy="9144000"/>
  <p:embeddedFontLst>
    <p:embeddedFont>
      <p:font typeface="Source Sans Pro" panose="020B0503030403020204" pitchFamily="34" charset="0"/>
      <p:regular r:id="rId10"/>
      <p:bold r:id="rId11"/>
      <p:italic r:id="rId12"/>
      <p:boldItalic r:id="rId13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CBE"/>
    <a:srgbClr val="F18121"/>
    <a:srgbClr val="F9A72C"/>
    <a:srgbClr val="595959"/>
    <a:srgbClr val="E7E6E6"/>
    <a:srgbClr val="B6D1D5"/>
    <a:srgbClr val="63AAB0"/>
    <a:srgbClr val="FCD116"/>
    <a:srgbClr val="79B451"/>
    <a:srgbClr val="A8C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4213E-8207-4DC8-8C5E-459B61F7DA62}" v="5" dt="2024-03-20T13:29:48.4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5A4BF-A7B4-4FCF-8E54-DFF77CF15362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B2497-B4B3-4878-9209-9753D80BD2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06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9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 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854200"/>
            <a:ext cx="4559744" cy="827723"/>
          </a:xfrm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83059"/>
            <a:ext cx="4559744" cy="105495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F59CC1-5B6E-6FFD-51C9-5C68A4042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4992" y="1438021"/>
            <a:ext cx="4559744" cy="4485958"/>
          </a:xfrm>
          <a:prstGeom prst="ellipse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A331F-315A-D408-E6C3-AAAE60EF86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65249" y="4121150"/>
            <a:ext cx="4559744" cy="76835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50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5291-69F9-8987-DD33-3268FB68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365125"/>
            <a:ext cx="988818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E0B9-1ED9-36EA-CE3C-50E5AABA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825625"/>
            <a:ext cx="988818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582D-2971-E785-1335-B9D5F19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314" y="6356350"/>
            <a:ext cx="2429493" cy="365125"/>
          </a:xfrm>
        </p:spPr>
        <p:txBody>
          <a:bodyPr/>
          <a:lstStyle>
            <a:lvl1pPr algn="ctr">
              <a:defRPr/>
            </a:lvl1pPr>
          </a:lstStyle>
          <a:p>
            <a:fld id="{3142F4F7-A188-594A-AED3-0D47D4670F63}" type="datetime1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29D5-3CF6-5DC6-DFBB-E76C14D2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360" y="6356350"/>
            <a:ext cx="3950208" cy="365125"/>
          </a:xfrm>
        </p:spPr>
        <p:txBody>
          <a:bodyPr lIns="0"/>
          <a:lstStyle>
            <a:lvl1pPr algn="l">
              <a:defRPr b="1"/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6FB8F-6639-BB87-3ADE-9204F8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147" y="6356350"/>
            <a:ext cx="2429493" cy="365125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1E9F84-B75A-8DE1-20E5-CB0336D39F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05360" y="6335459"/>
            <a:ext cx="110644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23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6D1A-43E7-9574-CB8F-EEEA3928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5FDD-23BB-F7D5-B452-0C3656E8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4D75-EE8F-91DB-63F6-3C4C76A40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8E1E-E3D3-1817-4247-DBF1E1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15A1-ADC8-1D48-A589-95F53F7E857B}" type="datetime1">
              <a:rPr lang="fi-FI" smtClean="0"/>
              <a:t>20.3.2024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9F07-ECBE-58AC-4599-3442A86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7A82A-9478-04E1-59C7-F7297829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77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353-F9C1-F75B-884A-980F0CF1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C99A-F30A-49CA-89BB-15B36F4C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1EF1-433F-0F49-A862-678B29A51444}" type="datetime1">
              <a:rPr lang="fi-FI" smtClean="0"/>
              <a:t>20.3.2024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0902-8082-64D1-5A4B-4AFB050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7850C-9BB3-5C7E-F6F8-E5E0E4D8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796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42BF-1841-8CC8-7D6C-B5F12A7F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A0-83D2-2748-AE6E-155C7101104F}" type="datetime1">
              <a:rPr lang="fi-FI" smtClean="0"/>
              <a:t>20.3.2024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FBA7E-D9B0-90D1-8CE2-98527B9E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AEEB-E894-CE4E-2143-6CA31E2D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5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689B2-E21C-06DE-46DA-5DC0D5F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B31-0FF0-FA61-5AE8-CD6A1051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A351-62F7-9BA1-2D8F-187DFA8FB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0D27E14-A2B4-ED46-8A4F-05807BC21E27}" type="datetime1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7484-A68B-2779-A7DA-612B02A70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CA09-8BC1-B328-A021-5118C9EA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9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tk.fi/julkaisu/tapaturmatutka/" TargetMode="External"/><Relationship Id="rId2" Type="http://schemas.openxmlformats.org/officeDocument/2006/relationships/hyperlink" Target="https://ttk.fi/julkaisu/tyoturvallisuuskartoitus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tk.fi/julkaisu/taukojumppaa/" TargetMode="External"/><Relationship Id="rId5" Type="http://schemas.openxmlformats.org/officeDocument/2006/relationships/hyperlink" Target="https://ttk.fi/julkaisu/minuuttijumpat/" TargetMode="External"/><Relationship Id="rId4" Type="http://schemas.openxmlformats.org/officeDocument/2006/relationships/hyperlink" Target="https://ttk.fi/julkaisu/kuormitusvaak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tk.fi/tyosuojeluviikk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B2BB298F-04F7-4B68-9DD6-D60EE80E1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7063"/>
            <a:ext cx="9144000" cy="4148522"/>
          </a:xfrm>
        </p:spPr>
        <p:txBody>
          <a:bodyPr>
            <a:normAutofit/>
          </a:bodyPr>
          <a:lstStyle/>
          <a:p>
            <a:r>
              <a:rPr lang="fi-FI" dirty="0">
                <a:latin typeface="Source Sans Pro"/>
                <a:ea typeface="Source Sans Pro"/>
              </a:rPr>
              <a:t>Työsuojeluviikko </a:t>
            </a:r>
            <a:br>
              <a:rPr lang="fi-FI" dirty="0">
                <a:latin typeface="Source Sans Pro"/>
                <a:ea typeface="Source Sans Pro"/>
              </a:rPr>
            </a:br>
            <a:br>
              <a:rPr lang="fi-FI" dirty="0">
                <a:latin typeface="Source Sans Pro"/>
                <a:ea typeface="Source Sans Pro"/>
              </a:rPr>
            </a:br>
            <a:br>
              <a:rPr lang="fi-FI" dirty="0">
                <a:latin typeface="Source Sans Pro"/>
                <a:ea typeface="Source Sans Pro"/>
              </a:rPr>
            </a:br>
            <a:r>
              <a:rPr lang="fi-FI" sz="4000" dirty="0">
                <a:latin typeface="Source Sans Pro"/>
                <a:ea typeface="Source Sans Pro"/>
              </a:rPr>
              <a:t>Vaikuttava tapa tehdä hyvä työviikko</a:t>
            </a:r>
          </a:p>
          <a:p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7396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E00269-DAA2-4C2B-6E10-7F555D35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fi-FI" dirty="0">
                <a:latin typeface="Source Sans Pro"/>
                <a:ea typeface="Source Sans Pro"/>
                <a:cs typeface="Arial"/>
              </a:rPr>
              <a:t>Työturvallisuuden hallinta 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/>
                <a:ea typeface="Source Sans Pro"/>
                <a:cs typeface="Arial"/>
              </a:rPr>
              <a:t>-työsuojeluviikon 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/>
                <a:ea typeface="Source Sans Pro"/>
                <a:cs typeface="Arial"/>
              </a:rPr>
              <a:t>ohjelma</a:t>
            </a:r>
            <a:endParaRPr lang="fi-FI" dirty="0"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22811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F056E-BC16-94CC-80F6-8C32351F4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446896-7E29-AE89-E3A0-379BBFAE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276D6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Työsuojeluviikko.fi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490624-D5D2-B17C-224A-71FABB64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475230"/>
            <a:ext cx="9888188" cy="518453"/>
          </a:xfrm>
        </p:spPr>
        <p:txBody>
          <a:bodyPr>
            <a:normAutofit fontScale="90000"/>
          </a:bodyPr>
          <a:lstStyle/>
          <a:p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F59B89-07CA-71B4-191A-30E30556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698AA-F235-0941-80B7-B9F5E4A63A33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2CFA5035-339A-8EE3-3897-B2E5A4473A46}"/>
              </a:ext>
            </a:extLst>
          </p:cNvPr>
          <p:cNvSpPr txBox="1">
            <a:spLocks/>
          </p:cNvSpPr>
          <p:nvPr/>
        </p:nvSpPr>
        <p:spPr>
          <a:xfrm>
            <a:off x="1151904" y="862483"/>
            <a:ext cx="9888188" cy="51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53864000-E067-CF45-AA67-94DFE962D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962671"/>
              </p:ext>
            </p:extLst>
          </p:nvPr>
        </p:nvGraphicFramePr>
        <p:xfrm>
          <a:off x="0" y="0"/>
          <a:ext cx="12192000" cy="68734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7195">
                  <a:extLst>
                    <a:ext uri="{9D8B030D-6E8A-4147-A177-3AD203B41FA5}">
                      <a16:colId xmlns:a16="http://schemas.microsoft.com/office/drawing/2014/main" val="1331852307"/>
                    </a:ext>
                  </a:extLst>
                </a:gridCol>
                <a:gridCol w="8540469">
                  <a:extLst>
                    <a:ext uri="{9D8B030D-6E8A-4147-A177-3AD203B41FA5}">
                      <a16:colId xmlns:a16="http://schemas.microsoft.com/office/drawing/2014/main" val="2733845132"/>
                    </a:ext>
                  </a:extLst>
                </a:gridCol>
                <a:gridCol w="2034336">
                  <a:extLst>
                    <a:ext uri="{9D8B030D-6E8A-4147-A177-3AD203B41FA5}">
                      <a16:colId xmlns:a16="http://schemas.microsoft.com/office/drawing/2014/main" val="1824266503"/>
                    </a:ext>
                  </a:extLst>
                </a:gridCol>
              </a:tblGrid>
              <a:tr h="596702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Päivä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Meidän työpaikan työsuojeluviikon ohjelma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Vastuuhenkilö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746645"/>
                  </a:ext>
                </a:extLst>
              </a:tr>
              <a:tr h="1171330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Maanantai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starttitilaisuus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: Viikon esittely + osallistujien motivointi</a:t>
                      </a:r>
                    </a:p>
                    <a:p>
                      <a:endParaRPr lang="fi-FI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Selvittäkää työsuojelutoimintanne nykytaso Työturvallisuuskeskuksen 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2"/>
                        </a:rPr>
                        <a:t>Työturvallisuuskartoitus-työkalulla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 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Järjestäkää turvallisuuskävely ja kootkaa turvallisuushavainnot yhteen! </a:t>
                      </a:r>
                      <a:r>
                        <a:rPr lang="fi-FI" sz="1400" b="0" i="0" u="none" strike="noStrike" noProof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/>
                        </a:rPr>
                        <a:t>Tapaturmatutka (ttk.fi)</a:t>
                      </a:r>
                      <a:endParaRPr lang="fi-FI" sz="1400" b="0" i="0" u="none" strike="noStrike" noProof="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hlinkClick r:id="rId3"/>
                      </a:endParaRPr>
                    </a:p>
                    <a:p>
                      <a:endParaRPr lang="fi-FI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Työsuojelu-</a:t>
                      </a:r>
                    </a:p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toimikunta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320612"/>
                  </a:ext>
                </a:extLst>
              </a:tr>
              <a:tr h="1171330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Tiimitehtävä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400" b="0" i="0" u="none" strike="noStrike" noProof="1">
                          <a:solidFill>
                            <a:srgbClr val="276D6D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Kukin tiimin jäsen tekee ennakkoon itsearvion työn kuormitus- ja voimavaratekijöistä. Tiimikeskustelu tuloksista. Mitä voimavaroja ja kuormitustekijöitä työssä? Miten toimimalla voimme hyvin? </a:t>
                      </a:r>
                      <a:r>
                        <a:rPr lang="fi-FI" sz="1400" b="0" i="0" u="none" strike="noStrike" noProof="1">
                          <a:solidFill>
                            <a:srgbClr val="276D6D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4"/>
                        </a:rPr>
                        <a:t>Kuormitusvaaka (ttk.fi)</a:t>
                      </a:r>
                      <a:r>
                        <a:rPr lang="fi-FI" sz="1400" b="0" i="0" u="none" strike="noStrike" noProof="1">
                          <a:solidFill>
                            <a:srgbClr val="276D6D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</a:t>
                      </a:r>
                      <a:endParaRPr lang="en-US" sz="1400" b="0" i="0" u="none" strike="noStrike" noProof="1">
                        <a:solidFill>
                          <a:srgbClr val="276D6D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lvl="0">
                        <a:buNone/>
                      </a:pPr>
                      <a:endParaRPr lang="fi-FI" sz="1400" b="0" i="0" u="none" strike="noStrike" noProof="1">
                        <a:solidFill>
                          <a:srgbClr val="276D6D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Esihenkilö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80781"/>
                  </a:ext>
                </a:extLst>
              </a:tr>
              <a:tr h="1314139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Keskiviikko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noProof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Aamukahvitilaisuus: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1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400" b="0" i="0" u="none" strike="noStrike" noProof="1">
                          <a:solidFill>
                            <a:srgbClr val="276D6D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Käykää läpi työsuojelun ajankohtaiset asiat ja kerratkaa keskeiset työsuojeluohjeet.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Työsuojelu-</a:t>
                      </a:r>
                    </a:p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toimikunta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853532"/>
                  </a:ext>
                </a:extLst>
              </a:tr>
              <a:tr h="1171330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Torstai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Huomio hyvinvointiin:</a:t>
                      </a:r>
                    </a:p>
                    <a:p>
                      <a:endParaRPr lang="fi-FI" sz="1400" b="1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Järjestäkää taukojumppatuokio osana työpäivää. Voitte hyödyntää Työturvallisuuskeskuksen aineistoja.</a:t>
                      </a:r>
                      <a:endParaRPr lang="fi-FI" sz="1400" b="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hlinkClick r:id="rId5"/>
                      </a:endParaRPr>
                    </a:p>
                    <a:p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5"/>
                        </a:rPr>
                        <a:t>Minuuttijumpat</a:t>
                      </a:r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+ </a:t>
                      </a:r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6"/>
                        </a:rPr>
                        <a:t>Taukojumpat</a:t>
                      </a:r>
                      <a:endParaRPr lang="fi-FI" sz="1400" b="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772710"/>
                  </a:ext>
                </a:extLst>
              </a:tr>
              <a:tr h="1448580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Perjantai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yhteenveto ja viestintä:</a:t>
                      </a:r>
                    </a:p>
                    <a:p>
                      <a:endParaRPr lang="fi-FI" sz="1400" b="1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anti ja nostot koko henkilöstölle. Jakakaa halutessanne somessa viikon tunnelmia (#työsuojeluviikko).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Keskustelkaa viikon kokemuksista ja asettakaa tavoitteita tulevaisuuteen: Miten aiotte kehittää työsuojelutoimintaanne?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Jory</a:t>
                      </a:r>
                      <a:endParaRPr lang="fi-FI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14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65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C29A4C-A263-74F6-AE9E-CB8B309AC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81BE5-024A-B9B1-6980-BA7C3F56D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4683"/>
            <a:ext cx="9144000" cy="1468634"/>
          </a:xfrm>
        </p:spPr>
        <p:txBody>
          <a:bodyPr>
            <a:normAutofit/>
          </a:bodyPr>
          <a:lstStyle/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Lisätietoa: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  <a:hlinkClick r:id="rId2"/>
              </a:rPr>
              <a:t>tyosuojeluviikko.fi</a:t>
            </a:r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8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K työsuojeluviikko 1">
      <a:dk1>
        <a:srgbClr val="276D6D"/>
      </a:dk1>
      <a:lt1>
        <a:srgbClr val="FFFFFF"/>
      </a:lt1>
      <a:dk2>
        <a:srgbClr val="373545"/>
      </a:dk2>
      <a:lt2>
        <a:srgbClr val="E3EDE7"/>
      </a:lt2>
      <a:accent1>
        <a:srgbClr val="276D6D"/>
      </a:accent1>
      <a:accent2>
        <a:srgbClr val="74B5B8"/>
      </a:accent2>
      <a:accent3>
        <a:srgbClr val="75BDA7"/>
      </a:accent3>
      <a:accent4>
        <a:srgbClr val="7A8C8E"/>
      </a:accent4>
      <a:accent5>
        <a:srgbClr val="84ACB6"/>
      </a:accent5>
      <a:accent6>
        <a:srgbClr val="37618D"/>
      </a:accent6>
      <a:hlink>
        <a:srgbClr val="1A6DA0"/>
      </a:hlink>
      <a:folHlink>
        <a:srgbClr val="460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AA3EB5327576A4F921C2DD0458464E3" ma:contentTypeVersion="6" ma:contentTypeDescription="Luo uusi asiakirja." ma:contentTypeScope="" ma:versionID="af9dd4b00acc2fc2eb475053cd9b6d3e">
  <xsd:schema xmlns:xsd="http://www.w3.org/2001/XMLSchema" xmlns:xs="http://www.w3.org/2001/XMLSchema" xmlns:p="http://schemas.microsoft.com/office/2006/metadata/properties" xmlns:ns2="5772210d-3b59-4f34-a7a1-a1b47974d45d" xmlns:ns3="2eeb0dda-10b0-45fc-b80b-23167ec9a919" targetNamespace="http://schemas.microsoft.com/office/2006/metadata/properties" ma:root="true" ma:fieldsID="73fd3b09ae267a3995b0270fe5202134" ns2:_="" ns3:_="">
    <xsd:import namespace="5772210d-3b59-4f34-a7a1-a1b47974d45d"/>
    <xsd:import namespace="2eeb0dda-10b0-45fc-b80b-23167ec9a9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2210d-3b59-4f34-a7a1-a1b47974d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b0dda-10b0-45fc-b80b-23167ec9a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eeb0dda-10b0-45fc-b80b-23167ec9a919">
      <UserInfo>
        <DisplayName>Kaija Ojanperä</DisplayName>
        <AccountId>14</AccountId>
        <AccountType/>
      </UserInfo>
      <UserInfo>
        <DisplayName>Jarna Savolainen</DisplayName>
        <AccountId>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53877A-37D5-478D-AE58-A2FC82227F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72210d-3b59-4f34-a7a1-a1b47974d45d"/>
    <ds:schemaRef ds:uri="2eeb0dda-10b0-45fc-b80b-23167ec9a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06AB5E-6558-4DDD-8CD6-2B316661DE00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2eeb0dda-10b0-45fc-b80b-23167ec9a919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772210d-3b59-4f34-a7a1-a1b47974d45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6263250-BC95-405E-A476-DBB673A5A2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Esitysmallipohja-SUOMI-Työturvallisuuskeskus</Template>
  <TotalTime>110</TotalTime>
  <Words>166</Words>
  <Application>Microsoft Office PowerPoint</Application>
  <PresentationFormat>Laajakuva</PresentationFormat>
  <Paragraphs>37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Source Sans Pro</vt:lpstr>
      <vt:lpstr>Calibri</vt:lpstr>
      <vt:lpstr>Office Theme</vt:lpstr>
      <vt:lpstr>Työsuojeluviikko    Vaikuttava tapa tehdä hyvä työviikko </vt:lpstr>
      <vt:lpstr>Työturvallisuuden hallinta  -työsuojeluviikon  ohjelma</vt:lpstr>
      <vt:lpstr>PowerPoint-esitys</vt:lpstr>
      <vt:lpstr>Lisätietoa: tyosuojeluviikko.fi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Työsuojelun toimintaviikko: tukea alan työpaikoille</dc:title>
  <dc:creator>Jarna Savolainen</dc:creator>
  <cp:lastModifiedBy>Sara Pukarinen</cp:lastModifiedBy>
  <cp:revision>140</cp:revision>
  <dcterms:created xsi:type="dcterms:W3CDTF">2022-10-10T10:37:59Z</dcterms:created>
  <dcterms:modified xsi:type="dcterms:W3CDTF">2024-03-20T13:29:53Z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0x0101004AA3EB5327576A4F921C2DD0458464E3</vt:lpwstr>
  </property>
</Properties>
</file>