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793" r:id="rId4"/>
  </p:sldMasterIdLst>
  <p:notesMasterIdLst>
    <p:notesMasterId r:id="rId10"/>
  </p:notesMasterIdLst>
  <p:sldIdLst>
    <p:sldId id="717" r:id="rId5"/>
    <p:sldId id="725" r:id="rId6"/>
    <p:sldId id="730" r:id="rId7"/>
    <p:sldId id="728" r:id="rId8"/>
    <p:sldId id="729" r:id="rId9"/>
  </p:sldIdLst>
  <p:sldSz cx="12192000" cy="6858000"/>
  <p:notesSz cx="6858000" cy="9144000"/>
  <p:embeddedFontLst>
    <p:embeddedFont>
      <p:font typeface="Source Sans Pro" panose="020B0503030403020204" pitchFamily="34" charset="0"/>
      <p:regular r:id="rId11"/>
      <p:bold r:id="rId12"/>
      <p:italic r:id="rId13"/>
      <p:boldItalic r:id="rId14"/>
    </p:embeddedFont>
  </p:embeddedFontLst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BBCBE"/>
    <a:srgbClr val="F18121"/>
    <a:srgbClr val="F9A72C"/>
    <a:srgbClr val="595959"/>
    <a:srgbClr val="E7E6E6"/>
    <a:srgbClr val="B6D1D5"/>
    <a:srgbClr val="63AAB0"/>
    <a:srgbClr val="FCD116"/>
    <a:srgbClr val="79B451"/>
    <a:srgbClr val="A8C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1C6CF12-FA26-4B68-A021-5E22DB94AD89}" v="88" dt="2024-02-26T12:22:55.92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52" autoAdjust="0"/>
    <p:restoredTop sz="94660"/>
  </p:normalViewPr>
  <p:slideViewPr>
    <p:cSldViewPr snapToGrid="0">
      <p:cViewPr varScale="1">
        <p:scale>
          <a:sx n="62" d="100"/>
          <a:sy n="62" d="100"/>
        </p:scale>
        <p:origin x="1044" y="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3.fntdata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font" Target="fonts/font2.fntdata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1.fntdata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font" Target="fonts/font4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C5A4BF-A7B4-4FCF-8E54-DFF77CF15362}" type="datetimeFigureOut">
              <a:rPr lang="fi-FI" smtClean="0"/>
              <a:t>20.3.2024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B2497-B4B3-4878-9209-9753D80BD287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71062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199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eme Title Slide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0EA2A-B2CC-18BC-81A9-F7FBD0405B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65248" y="1854200"/>
            <a:ext cx="4559744" cy="827723"/>
          </a:xfrm>
        </p:spPr>
        <p:txBody>
          <a:bodyPr anchor="b">
            <a:normAutofit/>
          </a:bodyPr>
          <a:lstStyle>
            <a:lvl1pPr algn="l">
              <a:defRPr sz="22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CE9FC8-CCCA-A5A3-67F2-63D10353CB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5248" y="2883059"/>
            <a:ext cx="4559744" cy="1054957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fi-FI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B0F59CC1-5B6E-6FFD-51C9-5C68A404202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24992" y="1438021"/>
            <a:ext cx="4559744" cy="4485958"/>
          </a:xfrm>
          <a:prstGeom prst="ellipse">
            <a:avLst/>
          </a:prstGeom>
        </p:spPr>
        <p:txBody>
          <a:bodyPr/>
          <a:lstStyle/>
          <a:p>
            <a:endParaRPr lang="fi-FI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FFA331F-315A-D408-E6C3-AAAE60EF86F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365249" y="4121150"/>
            <a:ext cx="4559744" cy="768350"/>
          </a:xfrm>
        </p:spPr>
        <p:txBody>
          <a:bodyPr>
            <a:normAutofit/>
          </a:bodyPr>
          <a:lstStyle>
            <a:lvl1pPr marL="0" indent="0">
              <a:buNone/>
              <a:defRPr sz="22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/>
              <a:t>Click to edit Master text styles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1502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95291-69F9-8987-DD33-3268FB68BE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906" y="365125"/>
            <a:ext cx="9888188" cy="132556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FE0B9-1ED9-36EA-CE3C-50E5AABAD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1904" y="1825625"/>
            <a:ext cx="9888189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2582D-2971-E785-1335-B9D5F19A081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178314" y="6356350"/>
            <a:ext cx="2429493" cy="365125"/>
          </a:xfrm>
        </p:spPr>
        <p:txBody>
          <a:bodyPr/>
          <a:lstStyle>
            <a:lvl1pPr algn="ctr">
              <a:defRPr/>
            </a:lvl1pPr>
          </a:lstStyle>
          <a:p>
            <a:fld id="{3142F4F7-A188-594A-AED3-0D47D4670F63}" type="datetime1">
              <a:rPr lang="fi-FI" smtClean="0"/>
              <a:t>20.3.2024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2829D5-3CF6-5DC6-DFBB-E76C14D2A0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5360" y="6356350"/>
            <a:ext cx="3950208" cy="365125"/>
          </a:xfrm>
        </p:spPr>
        <p:txBody>
          <a:bodyPr lIns="0"/>
          <a:lstStyle>
            <a:lvl1pPr algn="l">
              <a:defRPr b="1"/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6FB8F-6639-BB87-3ADE-9204F8EC72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57147" y="6356350"/>
            <a:ext cx="2429493" cy="365125"/>
          </a:xfrm>
        </p:spPr>
        <p:txBody>
          <a:bodyPr rIns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51E9F84-B75A-8DE1-20E5-CB0336D39F7C}"/>
              </a:ext>
            </a:extLst>
          </p:cNvPr>
          <p:cNvCxnSpPr>
            <a:cxnSpLocks/>
          </p:cNvCxnSpPr>
          <p:nvPr userDrawn="1"/>
        </p:nvCxnSpPr>
        <p:spPr>
          <a:xfrm flipH="1">
            <a:off x="305360" y="6335459"/>
            <a:ext cx="1106448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8230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46D1A-43E7-9574-CB8F-EEEA39283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3F5FDD-23BB-F7D5-B452-0C3656E86B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0EE4D75-EE8F-91DB-63F6-3C4C76A408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8D8E1E-E3D3-1817-4247-DBF1E1AD4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315A1-ADC8-1D48-A589-95F53F7E857B}" type="datetime1">
              <a:rPr lang="fi-FI" smtClean="0"/>
              <a:t>20.3.2024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5C9F07-ECBE-58AC-4599-3442A86C2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B7A82A-9478-04E1-59C7-F7297829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8779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C1353-F9C1-F75B-884A-980F0CF18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2EC99A-F30A-49CA-89BB-15B36F4C6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51EF1-433F-0F49-A862-678B29A51444}" type="datetime1">
              <a:rPr lang="fi-FI" smtClean="0"/>
              <a:t>20.3.2024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D90902-8082-64D1-5A4B-4AFB05001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F7850C-9BB3-5C7E-F6F8-E5E0E4D87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7961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1142BF-1841-8CC8-7D6C-B5F12A7F3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65DA0-83D2-2748-AE6E-155C7101104F}" type="datetime1">
              <a:rPr lang="fi-FI" smtClean="0"/>
              <a:t>20.3.2024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AFBA7E-D9B0-90D1-8CE2-98527B9E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/>
              <a:t>Työsuojeluviikot  -  Mielenterveys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14AEEB-E894-CE4E-2143-6CA31E2D4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698AA-F235-0941-80B7-B9F5E4A63A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3251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0689B2-E21C-06DE-46DA-5DC0D5F2D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C28B31-0FF0-FA61-5AE8-CD6A10518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AFA351-62F7-9BA1-2D8F-187DFA8FB2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40D27E14-A2B4-ED46-8A4F-05807BC21E27}" type="datetime1">
              <a:rPr lang="fi-FI" smtClean="0"/>
              <a:t>20.3.2024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D7484-A68B-2779-A7DA-612B02A709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fi-FI"/>
              <a:t>Työsuojeluviikot  -  Mielenterveys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ECA09-8BC1-B328-A021-5118C9EAF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077698AA-F235-0941-80B7-B9F5E4A63A33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13929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ttk.fi/tyoturvallisuus/vastuut-ja-velvoitteet/tyonantajan-yleiset-velvollisuudet/vaarojen-tunnistaminen-ja-riskien-arviointi/" TargetMode="External"/><Relationship Id="rId7" Type="http://schemas.openxmlformats.org/officeDocument/2006/relationships/hyperlink" Target="https://ttk.fi/wp-content/uploads/2022/08/Pienen-tyopaikan-tyosuojelun-toimintaohjelma-tyokirja.pdf" TargetMode="External"/><Relationship Id="rId2" Type="http://schemas.openxmlformats.org/officeDocument/2006/relationships/hyperlink" Target="https://ttk.fi/julkaisu/tyoturvallisuuskartoitus/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ttk.fi/julkaisu/taukojumppaa/" TargetMode="External"/><Relationship Id="rId5" Type="http://schemas.openxmlformats.org/officeDocument/2006/relationships/hyperlink" Target="https://ttk.fi/julkaisu/minuuttijumpat/" TargetMode="External"/><Relationship Id="rId4" Type="http://schemas.openxmlformats.org/officeDocument/2006/relationships/hyperlink" Target="https://ttk.fi/julkaisu/tyoturvallisuustutka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tk.fi/tyosuojeluviikko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2">
            <a:extLst>
              <a:ext uri="{FF2B5EF4-FFF2-40B4-BE49-F238E27FC236}">
                <a16:creationId xmlns:a16="http://schemas.microsoft.com/office/drawing/2014/main" id="{B2BB298F-04F7-4B68-9DD6-D60EE80E10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67063"/>
            <a:ext cx="9144000" cy="4148522"/>
          </a:xfrm>
        </p:spPr>
        <p:txBody>
          <a:bodyPr>
            <a:normAutofit/>
          </a:bodyPr>
          <a:lstStyle/>
          <a:p>
            <a:r>
              <a:rPr lang="fi-FI" dirty="0">
                <a:latin typeface="Source Sans Pro"/>
                <a:ea typeface="Source Sans Pro"/>
              </a:rPr>
              <a:t>Työsuojeluviikko </a:t>
            </a:r>
            <a:br>
              <a:rPr lang="fi-FI" dirty="0">
                <a:latin typeface="Source Sans Pro"/>
                <a:ea typeface="Source Sans Pro"/>
              </a:rPr>
            </a:br>
            <a:r>
              <a:rPr lang="fi-FI" dirty="0">
                <a:latin typeface="Source Sans Pro"/>
                <a:ea typeface="Source Sans Pro"/>
              </a:rPr>
              <a:t>2024</a:t>
            </a:r>
            <a:br>
              <a:rPr lang="fi-FI" dirty="0">
                <a:latin typeface="Source Sans Pro"/>
                <a:ea typeface="Source Sans Pro"/>
              </a:rPr>
            </a:br>
            <a:br>
              <a:rPr lang="fi-FI" dirty="0">
                <a:latin typeface="Source Sans Pro"/>
                <a:ea typeface="Source Sans Pro"/>
              </a:rPr>
            </a:br>
            <a:r>
              <a:rPr lang="fi-FI" sz="4000" dirty="0">
                <a:latin typeface="Source Sans Pro"/>
                <a:ea typeface="Source Sans Pro"/>
              </a:rPr>
              <a:t>Vaikuttava tapa tehdä hyvä työviikko</a:t>
            </a:r>
          </a:p>
          <a:p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47396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E00269-DAA2-4C2B-6E10-7F555D35C2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Mikrotyöpaikan </a:t>
            </a:r>
            <a:b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</a:br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työturvallisuus</a:t>
            </a:r>
            <a:b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</a:br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-työsuojeluviikon </a:t>
            </a:r>
            <a:b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</a:br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ohjelma</a:t>
            </a:r>
            <a:endParaRPr lang="fi-FI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8118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E373E10-39C9-D0E4-8488-4C53DDC2F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>
                <a:cs typeface="Arial"/>
              </a:rPr>
              <a:t>Viikon tavoite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90F167C0-2736-081A-CC83-F053CF278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>
                <a:cs typeface="Arial"/>
              </a:rPr>
              <a:t>Työpaikka selvittää ja arvioi työhön liittyvät keskeiset riskit.</a:t>
            </a:r>
          </a:p>
          <a:p>
            <a:r>
              <a:rPr lang="fi-FI" dirty="0">
                <a:cs typeface="Arial"/>
              </a:rPr>
              <a:t>Täytetään työsuojelun toimintaohjelma -työkirja, josta muodostuu työpaikan työsuojelun toimintaohjelma</a:t>
            </a:r>
          </a:p>
        </p:txBody>
      </p:sp>
    </p:spTree>
    <p:extLst>
      <p:ext uri="{BB962C8B-B14F-4D97-AF65-F5344CB8AC3E}">
        <p14:creationId xmlns:p14="http://schemas.microsoft.com/office/powerpoint/2010/main" val="561961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F056E-BC16-94CC-80F6-8C32351F41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34446896-7E29-AE89-E3A0-379BBFAEA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1" i="0" u="none" strike="noStrike" kern="1200" cap="none" spc="0" normalizeH="0" baseline="0" noProof="0" dirty="0">
                <a:ln>
                  <a:noFill/>
                </a:ln>
                <a:solidFill>
                  <a:srgbClr val="276D6D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Työsuojeluviikko.fi 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1490624-D5D2-B17C-224A-71FABB640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906" y="475230"/>
            <a:ext cx="9888188" cy="518453"/>
          </a:xfrm>
        </p:spPr>
        <p:txBody>
          <a:bodyPr>
            <a:normAutofit fontScale="90000"/>
          </a:bodyPr>
          <a:lstStyle/>
          <a:p>
            <a:endParaRPr lang="fi-FI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CDF59B89-07CA-71B4-191A-30E305563D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77698AA-F235-0941-80B7-B9F5E4A63A33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i-FI" sz="12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4" name="Title 6">
            <a:extLst>
              <a:ext uri="{FF2B5EF4-FFF2-40B4-BE49-F238E27FC236}">
                <a16:creationId xmlns:a16="http://schemas.microsoft.com/office/drawing/2014/main" id="{2CFA5035-339A-8EE3-3897-B2E5A4473A46}"/>
              </a:ext>
            </a:extLst>
          </p:cNvPr>
          <p:cNvSpPr txBox="1">
            <a:spLocks/>
          </p:cNvSpPr>
          <p:nvPr/>
        </p:nvSpPr>
        <p:spPr>
          <a:xfrm>
            <a:off x="1151904" y="862483"/>
            <a:ext cx="9888188" cy="5184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fi-FI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53864000-E067-CF45-AA67-94DFE962DA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172271"/>
              </p:ext>
            </p:extLst>
          </p:nvPr>
        </p:nvGraphicFramePr>
        <p:xfrm>
          <a:off x="-2" y="-138701"/>
          <a:ext cx="12192000" cy="699670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17195">
                  <a:extLst>
                    <a:ext uri="{9D8B030D-6E8A-4147-A177-3AD203B41FA5}">
                      <a16:colId xmlns:a16="http://schemas.microsoft.com/office/drawing/2014/main" val="1331852307"/>
                    </a:ext>
                  </a:extLst>
                </a:gridCol>
                <a:gridCol w="8540469">
                  <a:extLst>
                    <a:ext uri="{9D8B030D-6E8A-4147-A177-3AD203B41FA5}">
                      <a16:colId xmlns:a16="http://schemas.microsoft.com/office/drawing/2014/main" val="2733845132"/>
                    </a:ext>
                  </a:extLst>
                </a:gridCol>
                <a:gridCol w="2034336">
                  <a:extLst>
                    <a:ext uri="{9D8B030D-6E8A-4147-A177-3AD203B41FA5}">
                      <a16:colId xmlns:a16="http://schemas.microsoft.com/office/drawing/2014/main" val="1824266503"/>
                    </a:ext>
                  </a:extLst>
                </a:gridCol>
              </a:tblGrid>
              <a:tr h="596702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Päivä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Meidän työpaikan työsuojeluviikon ohjelma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Vastuuhenkilö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8746645"/>
                  </a:ext>
                </a:extLst>
              </a:tr>
              <a:tr h="1318628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Maanantai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Viikon starttitilaisuus</a:t>
                      </a: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: Viikon esittely + osallistujien motivointi</a:t>
                      </a:r>
                    </a:p>
                    <a:p>
                      <a:endParaRPr lang="fi-FI" sz="14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fi-FI" sz="1400" b="0" noProof="1">
                          <a:latin typeface="Source Sans Pro"/>
                          <a:ea typeface="Source Sans Pro"/>
                        </a:rPr>
                        <a:t>Tehkää </a:t>
                      </a:r>
                      <a:r>
                        <a:rPr lang="fi-FI" sz="1400" b="0" noProof="1">
                          <a:latin typeface="Source Sans Pro"/>
                          <a:ea typeface="Source Sans Pro"/>
                          <a:hlinkClick r:id="rId2"/>
                        </a:rPr>
                        <a:t>työturvallisuuskartoitus</a:t>
                      </a:r>
                      <a:r>
                        <a:rPr lang="fi-FI" sz="1400" b="0" noProof="1">
                          <a:latin typeface="Source Sans Pro"/>
                          <a:ea typeface="Source Sans Pro"/>
                        </a:rPr>
                        <a:t>.</a:t>
                      </a: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lang="fi-FI" sz="1400" b="0" noProof="1">
                          <a:latin typeface="Source Sans Pro"/>
                          <a:ea typeface="Source Sans Pro"/>
                        </a:rPr>
                        <a:t>Kootkaa ajatukset yhteen: Missä olette tällä hetkellä? Mitä akuuttia parannettavaa tai kehitettävää teidän työpaikallanne on? </a:t>
                      </a:r>
                    </a:p>
                    <a:p>
                      <a:endParaRPr lang="fi-FI" sz="14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Esihenkilö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320612"/>
                  </a:ext>
                </a:extLst>
              </a:tr>
              <a:tr h="996593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Tiistai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noProof="1">
                          <a:solidFill>
                            <a:schemeClr val="tx1"/>
                          </a:solidFill>
                          <a:latin typeface="Source Sans Pro"/>
                          <a:ea typeface="Source Sans Pro"/>
                        </a:rPr>
                        <a:t>Aamukahvitilaisuus</a:t>
                      </a:r>
                      <a:r>
                        <a:rPr lang="fi-FI" sz="1400" b="1" noProof="1">
                          <a:latin typeface="Source Sans Pro"/>
                          <a:ea typeface="Source Sans Pro"/>
                        </a:rPr>
                        <a:t>:</a:t>
                      </a:r>
                    </a:p>
                    <a:p>
                      <a:endParaRPr lang="fi-FI" sz="1400" b="1" noProof="1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Kysy työkavereilta, mitä kuuluu ja miten vuosi on lähtenyt liikkeelle? Mikä työturvallisuusteema on ajankohtainen tällä hetkellä kunkin omassa työssä? Varaa aikaa kuunteluun.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Sopikaa, ketkä osallistuvat vaarojen tunnistamiseen ja riskien arviointin. </a:t>
                      </a:r>
                    </a:p>
                    <a:p>
                      <a:endParaRPr lang="fi-FI" sz="14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  <a:latin typeface="Source Sans Pro"/>
                          <a:ea typeface="Source Sans Pro"/>
                        </a:rPr>
                        <a:t>Esihenkilö</a:t>
                      </a:r>
                      <a:endParaRPr lang="fi-FI" dirty="0">
                        <a:solidFill>
                          <a:schemeClr val="tx1"/>
                        </a:solidFill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9180781"/>
                  </a:ext>
                </a:extLst>
              </a:tr>
              <a:tr h="1131034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Keskiviikko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Arviointipalaveri</a:t>
                      </a: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:</a:t>
                      </a:r>
                    </a:p>
                    <a:p>
                      <a:endParaRPr lang="fi-FI" sz="140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Tutustukaa yhdessä </a:t>
                      </a: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3"/>
                        </a:rPr>
                        <a:t>vaarojen tunnistamiseen ja riskien arviointiin</a:t>
                      </a: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</a:t>
                      </a: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Tunnistakaa ja arvioikaa työpaikkanne vaarat ja riskit maksuttoman </a:t>
                      </a: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4"/>
                        </a:rPr>
                        <a:t>Työturvallisuustutkan</a:t>
                      </a:r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avulla.</a:t>
                      </a: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Sopikaa, miten vaarojen tunnistamisen johtopäätöksiä käsitellään koko henkilöstön kanssa. </a:t>
                      </a:r>
                    </a:p>
                    <a:p>
                      <a:endParaRPr lang="fi-FI" sz="1400" b="1" noProof="1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solidFill>
                            <a:schemeClr val="tx1"/>
                          </a:solidFill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Esihenkilö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2853532"/>
                  </a:ext>
                </a:extLst>
              </a:tr>
              <a:tr h="1171330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Torstai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Huomio hyvinvointiin:</a:t>
                      </a:r>
                    </a:p>
                    <a:p>
                      <a:endParaRPr lang="fi-FI" sz="1400" b="1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fi-FI" sz="14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Järjestäkää taukojumppatuokio osana työpäivää. Voitte hyödyntää Työturvallisuuskeskuksen aineistoja:</a:t>
                      </a:r>
                      <a:endParaRPr lang="fi-FI" sz="1400" b="0" dirty="0">
                        <a:latin typeface="Source Sans Pro" panose="020B0503030403020204" pitchFamily="34" charset="0"/>
                        <a:ea typeface="Source Sans Pro" panose="020B0503030403020204" pitchFamily="34" charset="0"/>
                        <a:hlinkClick r:id="rId5"/>
                      </a:endParaRPr>
                    </a:p>
                    <a:p>
                      <a:r>
                        <a:rPr lang="fi-FI" sz="14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5"/>
                        </a:rPr>
                        <a:t>Minuuttijumpat</a:t>
                      </a:r>
                      <a:r>
                        <a:rPr lang="fi-FI" sz="14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 + </a:t>
                      </a:r>
                      <a:r>
                        <a:rPr lang="fi-FI" sz="14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6"/>
                        </a:rPr>
                        <a:t>Taukojumpat</a:t>
                      </a:r>
                      <a:endParaRPr lang="fi-FI" sz="1400" b="0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/>
                          <a:ea typeface="Source Sans Pro"/>
                        </a:rPr>
                        <a:t>Esihenkilö</a:t>
                      </a:r>
                      <a:endParaRPr lang="fi-FI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772710"/>
                  </a:ext>
                </a:extLst>
              </a:tr>
              <a:tr h="1113869"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Perjantai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400" b="1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Viikon yhteenveto ja viestintä:</a:t>
                      </a:r>
                    </a:p>
                    <a:p>
                      <a:endParaRPr lang="fi-FI" sz="1400" b="1" dirty="0">
                        <a:latin typeface="Source Sans Pro" panose="020B0503030403020204" pitchFamily="34" charset="0"/>
                        <a:ea typeface="Source Sans Pro" panose="020B0503030403020204" pitchFamily="34" charset="0"/>
                      </a:endParaRPr>
                    </a:p>
                    <a:p>
                      <a:r>
                        <a:rPr lang="fi-FI" sz="14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Ottakaa käyttöön </a:t>
                      </a:r>
                      <a:r>
                        <a:rPr lang="fi-FI" sz="14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  <a:hlinkClick r:id="rId7"/>
                        </a:rPr>
                        <a:t>Mikrotyöpaikan työsuojelun toimintaohjelma –työkirja</a:t>
                      </a:r>
                      <a:r>
                        <a:rPr lang="fi-FI" sz="1400" b="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.</a:t>
                      </a:r>
                    </a:p>
                    <a:p>
                      <a:r>
                        <a:rPr lang="fi-FI" sz="1400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Viikon anti ja nostot koko henkilöstölle. Jakakaa halutessanne somessa viikon tunnelmia (#työsuojeluviikko).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>
                          <a:latin typeface="Source Sans Pro" panose="020B0503030403020204" pitchFamily="34" charset="0"/>
                          <a:ea typeface="Source Sans Pro" panose="020B0503030403020204" pitchFamily="34" charset="0"/>
                        </a:rPr>
                        <a:t>Esihenkilö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140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26551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C29A4C-A263-74F6-AE9E-CB8B309ACC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D81BE5-024A-B9B1-6980-BA7C3F56DD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94683"/>
            <a:ext cx="9144000" cy="1468634"/>
          </a:xfrm>
        </p:spPr>
        <p:txBody>
          <a:bodyPr>
            <a:normAutofit/>
          </a:bodyPr>
          <a:lstStyle/>
          <a:p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  <a:t>Lisätietoa:</a:t>
            </a:r>
            <a:b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</a:rPr>
            </a:br>
            <a:r>
              <a:rPr lang="fi-FI" dirty="0">
                <a:latin typeface="Source Sans Pro" panose="020B0503030403020204" pitchFamily="34" charset="0"/>
                <a:ea typeface="Source Sans Pro" panose="020B0503030403020204" pitchFamily="34" charset="0"/>
                <a:cs typeface="Arial"/>
                <a:hlinkClick r:id="rId2"/>
              </a:rPr>
              <a:t>tyosuojeluviikko.fi</a:t>
            </a:r>
            <a:endParaRPr lang="fi-FI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9865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TK työsuojeluviikko 1">
      <a:dk1>
        <a:srgbClr val="276D6D"/>
      </a:dk1>
      <a:lt1>
        <a:srgbClr val="FFFFFF"/>
      </a:lt1>
      <a:dk2>
        <a:srgbClr val="373545"/>
      </a:dk2>
      <a:lt2>
        <a:srgbClr val="E3EDE7"/>
      </a:lt2>
      <a:accent1>
        <a:srgbClr val="276D6D"/>
      </a:accent1>
      <a:accent2>
        <a:srgbClr val="74B5B8"/>
      </a:accent2>
      <a:accent3>
        <a:srgbClr val="75BDA7"/>
      </a:accent3>
      <a:accent4>
        <a:srgbClr val="7A8C8E"/>
      </a:accent4>
      <a:accent5>
        <a:srgbClr val="84ACB6"/>
      </a:accent5>
      <a:accent6>
        <a:srgbClr val="37618D"/>
      </a:accent6>
      <a:hlink>
        <a:srgbClr val="1A6DA0"/>
      </a:hlink>
      <a:folHlink>
        <a:srgbClr val="4604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4AA3EB5327576A4F921C2DD0458464E3" ma:contentTypeVersion="6" ma:contentTypeDescription="Luo uusi asiakirja." ma:contentTypeScope="" ma:versionID="af9dd4b00acc2fc2eb475053cd9b6d3e">
  <xsd:schema xmlns:xsd="http://www.w3.org/2001/XMLSchema" xmlns:xs="http://www.w3.org/2001/XMLSchema" xmlns:p="http://schemas.microsoft.com/office/2006/metadata/properties" xmlns:ns2="5772210d-3b59-4f34-a7a1-a1b47974d45d" xmlns:ns3="2eeb0dda-10b0-45fc-b80b-23167ec9a919" targetNamespace="http://schemas.microsoft.com/office/2006/metadata/properties" ma:root="true" ma:fieldsID="73fd3b09ae267a3995b0270fe5202134" ns2:_="" ns3:_="">
    <xsd:import namespace="5772210d-3b59-4f34-a7a1-a1b47974d45d"/>
    <xsd:import namespace="2eeb0dda-10b0-45fc-b80b-23167ec9a91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SearchPropertie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72210d-3b59-4f34-a7a1-a1b47974d4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eb0dda-10b0-45fc-b80b-23167ec9a919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eeb0dda-10b0-45fc-b80b-23167ec9a919">
      <UserInfo>
        <DisplayName>Kaija Ojanperä</DisplayName>
        <AccountId>14</AccountId>
        <AccountType/>
      </UserInfo>
      <UserInfo>
        <DisplayName>Jarna Savolainen</DisplayName>
        <AccountId>9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F6263250-BC95-405E-A476-DBB673A5A2F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53877A-37D5-478D-AE58-A2FC82227F2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772210d-3b59-4f34-a7a1-a1b47974d45d"/>
    <ds:schemaRef ds:uri="2eeb0dda-10b0-45fc-b80b-23167ec9a9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806AB5E-6558-4DDD-8CD6-2B316661DE00}">
  <ds:schemaRefs>
    <ds:schemaRef ds:uri="http://schemas.microsoft.com/office/2006/metadata/properties"/>
    <ds:schemaRef ds:uri="http://schemas.openxmlformats.org/package/2006/metadata/core-properties"/>
    <ds:schemaRef ds:uri="http://purl.org/dc/dcmitype/"/>
    <ds:schemaRef ds:uri="2eeb0dda-10b0-45fc-b80b-23167ec9a919"/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5772210d-3b59-4f34-a7a1-a1b47974d45d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Esitysmallipohja-SUOMI-Työturvallisuuskeskus</Template>
  <TotalTime>189</TotalTime>
  <Words>209</Words>
  <Application>Microsoft Office PowerPoint</Application>
  <PresentationFormat>Laajakuva</PresentationFormat>
  <Paragraphs>42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Source Sans Pro</vt:lpstr>
      <vt:lpstr>Calibri</vt:lpstr>
      <vt:lpstr>Office Theme</vt:lpstr>
      <vt:lpstr>Työsuojeluviikko  2024  Vaikuttava tapa tehdä hyvä työviikko </vt:lpstr>
      <vt:lpstr>Mikrotyöpaikan  työturvallisuus -työsuojeluviikon  ohjelma</vt:lpstr>
      <vt:lpstr>Viikon tavoite</vt:lpstr>
      <vt:lpstr>PowerPoint-esitys</vt:lpstr>
      <vt:lpstr>Lisätietoa: tyosuojeluviikko.fi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Työsuojelun toimintaviikko: tukea alan työpaikoille</dc:title>
  <dc:creator>Jarna Savolainen</dc:creator>
  <cp:lastModifiedBy>Sara Pukarinen</cp:lastModifiedBy>
  <cp:revision>117</cp:revision>
  <dcterms:created xsi:type="dcterms:W3CDTF">2022-10-10T10:37:59Z</dcterms:created>
  <dcterms:modified xsi:type="dcterms:W3CDTF">2024-03-20T13:33:49Z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0x0101004AA3EB5327576A4F921C2DD0458464E3</vt:lpwstr>
  </property>
</Properties>
</file>