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60" r:id="rId5"/>
    <p:sldId id="276" r:id="rId6"/>
    <p:sldId id="262" r:id="rId7"/>
    <p:sldId id="281" r:id="rId8"/>
    <p:sldId id="264" r:id="rId9"/>
    <p:sldId id="282" r:id="rId10"/>
    <p:sldId id="265" r:id="rId11"/>
    <p:sldId id="283" r:id="rId12"/>
    <p:sldId id="271" r:id="rId13"/>
    <p:sldId id="272" r:id="rId14"/>
    <p:sldId id="273" r:id="rId15"/>
    <p:sldId id="274" r:id="rId16"/>
    <p:sldId id="277" r:id="rId17"/>
    <p:sldId id="263" r:id="rId18"/>
    <p:sldId id="275" r:id="rId19"/>
    <p:sldId id="278" r:id="rId20"/>
    <p:sldId id="261" r:id="rId21"/>
    <p:sldId id="266" r:id="rId22"/>
    <p:sldId id="268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1D"/>
    <a:srgbClr val="79B451"/>
    <a:srgbClr val="BBBCBE"/>
    <a:srgbClr val="F18121"/>
    <a:srgbClr val="F9A72C"/>
    <a:srgbClr val="595959"/>
    <a:srgbClr val="E7E6E6"/>
    <a:srgbClr val="B6D1D5"/>
    <a:srgbClr val="63AAB0"/>
    <a:srgbClr val="FCD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6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32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8F9403-9123-4C81-A9A6-A9C8922BCA89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000F4C9F-EF40-47C5-9204-B6B3E8E65801}">
      <dgm:prSet/>
      <dgm:spPr/>
      <dgm:t>
        <a:bodyPr/>
        <a:lstStyle/>
        <a:p>
          <a:r>
            <a:rPr lang="fi-FI"/>
            <a:t>Muista: Et voi antaa pelisääntöjä valmiina. </a:t>
          </a:r>
          <a:endParaRPr lang="en-US"/>
        </a:p>
      </dgm:t>
    </dgm:pt>
    <dgm:pt modelId="{0215FB59-F17B-4312-8176-88506CF5430E}" type="parTrans" cxnId="{6F9694DC-4479-4F57-82A3-FA110512F309}">
      <dgm:prSet/>
      <dgm:spPr/>
      <dgm:t>
        <a:bodyPr/>
        <a:lstStyle/>
        <a:p>
          <a:endParaRPr lang="en-US"/>
        </a:p>
      </dgm:t>
    </dgm:pt>
    <dgm:pt modelId="{3524CD24-C7B2-49B4-9651-B5091792C376}" type="sibTrans" cxnId="{6F9694DC-4479-4F57-82A3-FA110512F309}">
      <dgm:prSet/>
      <dgm:spPr/>
      <dgm:t>
        <a:bodyPr/>
        <a:lstStyle/>
        <a:p>
          <a:endParaRPr lang="en-US"/>
        </a:p>
      </dgm:t>
    </dgm:pt>
    <dgm:pt modelId="{5A301804-041A-40D2-A26E-1C729633A268}">
      <dgm:prSet/>
      <dgm:spPr/>
      <dgm:t>
        <a:bodyPr/>
        <a:lstStyle/>
        <a:p>
          <a:r>
            <a:rPr lang="fi-FI"/>
            <a:t>Varaa aikaa ja paikka, joka mahdollistaa keskustelut erilaisissa kokoonpanoissa.</a:t>
          </a:r>
          <a:endParaRPr lang="en-US"/>
        </a:p>
      </dgm:t>
    </dgm:pt>
    <dgm:pt modelId="{52ED9120-B452-42EA-9A83-B4937093BE1D}" type="parTrans" cxnId="{D3B5D33A-7C81-4750-AF07-AE7EE5628F5E}">
      <dgm:prSet/>
      <dgm:spPr/>
      <dgm:t>
        <a:bodyPr/>
        <a:lstStyle/>
        <a:p>
          <a:endParaRPr lang="en-US"/>
        </a:p>
      </dgm:t>
    </dgm:pt>
    <dgm:pt modelId="{32F99BE6-2E7D-4B66-806C-8DBB4A1F4801}" type="sibTrans" cxnId="{D3B5D33A-7C81-4750-AF07-AE7EE5628F5E}">
      <dgm:prSet/>
      <dgm:spPr/>
      <dgm:t>
        <a:bodyPr/>
        <a:lstStyle/>
        <a:p>
          <a:endParaRPr lang="en-US"/>
        </a:p>
      </dgm:t>
    </dgm:pt>
    <dgm:pt modelId="{F733C95F-14D7-49FD-980F-19433A4577A4}">
      <dgm:prSet/>
      <dgm:spPr/>
      <dgm:t>
        <a:bodyPr/>
        <a:lstStyle/>
        <a:p>
          <a:r>
            <a:rPr lang="fi-FI"/>
            <a:t>Varmista, että mahdollisimman moni voi osallistua ja vaikuttaa. </a:t>
          </a:r>
          <a:endParaRPr lang="en-US"/>
        </a:p>
      </dgm:t>
    </dgm:pt>
    <dgm:pt modelId="{94B4B3C3-1FAA-4740-B42F-39EAB8214B06}" type="parTrans" cxnId="{6E08F0BC-F593-4C32-8979-66DBC4D7028A}">
      <dgm:prSet/>
      <dgm:spPr/>
      <dgm:t>
        <a:bodyPr/>
        <a:lstStyle/>
        <a:p>
          <a:endParaRPr lang="en-US"/>
        </a:p>
      </dgm:t>
    </dgm:pt>
    <dgm:pt modelId="{2B073761-7984-458E-9CD0-C11BC5233A66}" type="sibTrans" cxnId="{6E08F0BC-F593-4C32-8979-66DBC4D7028A}">
      <dgm:prSet/>
      <dgm:spPr/>
      <dgm:t>
        <a:bodyPr/>
        <a:lstStyle/>
        <a:p>
          <a:endParaRPr lang="en-US"/>
        </a:p>
      </dgm:t>
    </dgm:pt>
    <dgm:pt modelId="{A90AFBDC-F9C8-4509-88C1-A2B338E3642A}">
      <dgm:prSet/>
      <dgm:spPr/>
      <dgm:t>
        <a:bodyPr/>
        <a:lstStyle/>
        <a:p>
          <a:r>
            <a:rPr lang="fi-FI"/>
            <a:t>Jos kaikki eivät voi olla valmistelupalaverissa, mieti miten poissaolijat voivat vaikuttaa pelisääntöjen laadintaan.</a:t>
          </a:r>
          <a:endParaRPr lang="en-US"/>
        </a:p>
      </dgm:t>
    </dgm:pt>
    <dgm:pt modelId="{CB61ECEC-03A6-480B-BDC8-904307B8BCE1}" type="parTrans" cxnId="{83C4E7E3-E980-48AB-8AEF-9682128B5EA9}">
      <dgm:prSet/>
      <dgm:spPr/>
      <dgm:t>
        <a:bodyPr/>
        <a:lstStyle/>
        <a:p>
          <a:endParaRPr lang="en-US"/>
        </a:p>
      </dgm:t>
    </dgm:pt>
    <dgm:pt modelId="{4596B579-211B-49FC-AFDC-D116DD9E9FF8}" type="sibTrans" cxnId="{83C4E7E3-E980-48AB-8AEF-9682128B5EA9}">
      <dgm:prSet/>
      <dgm:spPr/>
      <dgm:t>
        <a:bodyPr/>
        <a:lstStyle/>
        <a:p>
          <a:endParaRPr lang="en-US"/>
        </a:p>
      </dgm:t>
    </dgm:pt>
    <dgm:pt modelId="{FF85DBC9-D3B1-964A-94A0-278E4AEE0461}" type="pres">
      <dgm:prSet presAssocID="{1E8F9403-9123-4C81-A9A6-A9C8922BCA89}" presName="outerComposite" presStyleCnt="0">
        <dgm:presLayoutVars>
          <dgm:chMax val="5"/>
          <dgm:dir/>
          <dgm:resizeHandles val="exact"/>
        </dgm:presLayoutVars>
      </dgm:prSet>
      <dgm:spPr/>
    </dgm:pt>
    <dgm:pt modelId="{263FBFAC-6CE7-6546-8504-0EDC74FE32B9}" type="pres">
      <dgm:prSet presAssocID="{1E8F9403-9123-4C81-A9A6-A9C8922BCA89}" presName="dummyMaxCanvas" presStyleCnt="0">
        <dgm:presLayoutVars/>
      </dgm:prSet>
      <dgm:spPr/>
    </dgm:pt>
    <dgm:pt modelId="{C81D1424-3EDA-3046-9A44-8051BA3F9F79}" type="pres">
      <dgm:prSet presAssocID="{1E8F9403-9123-4C81-A9A6-A9C8922BCA89}" presName="FourNodes_1" presStyleLbl="node1" presStyleIdx="0" presStyleCnt="4">
        <dgm:presLayoutVars>
          <dgm:bulletEnabled val="1"/>
        </dgm:presLayoutVars>
      </dgm:prSet>
      <dgm:spPr/>
    </dgm:pt>
    <dgm:pt modelId="{76115676-74D5-4049-9C77-578C5F979A6F}" type="pres">
      <dgm:prSet presAssocID="{1E8F9403-9123-4C81-A9A6-A9C8922BCA89}" presName="FourNodes_2" presStyleLbl="node1" presStyleIdx="1" presStyleCnt="4">
        <dgm:presLayoutVars>
          <dgm:bulletEnabled val="1"/>
        </dgm:presLayoutVars>
      </dgm:prSet>
      <dgm:spPr/>
    </dgm:pt>
    <dgm:pt modelId="{52C187F1-F095-EA48-A0C1-0351FC39C4F1}" type="pres">
      <dgm:prSet presAssocID="{1E8F9403-9123-4C81-A9A6-A9C8922BCA89}" presName="FourNodes_3" presStyleLbl="node1" presStyleIdx="2" presStyleCnt="4">
        <dgm:presLayoutVars>
          <dgm:bulletEnabled val="1"/>
        </dgm:presLayoutVars>
      </dgm:prSet>
      <dgm:spPr/>
    </dgm:pt>
    <dgm:pt modelId="{207667A3-4B11-9B4E-B501-D543F8F98DBA}" type="pres">
      <dgm:prSet presAssocID="{1E8F9403-9123-4C81-A9A6-A9C8922BCA89}" presName="FourNodes_4" presStyleLbl="node1" presStyleIdx="3" presStyleCnt="4">
        <dgm:presLayoutVars>
          <dgm:bulletEnabled val="1"/>
        </dgm:presLayoutVars>
      </dgm:prSet>
      <dgm:spPr/>
    </dgm:pt>
    <dgm:pt modelId="{D5662701-3A07-264A-81F8-81F6ACC7E2CA}" type="pres">
      <dgm:prSet presAssocID="{1E8F9403-9123-4C81-A9A6-A9C8922BCA89}" presName="FourConn_1-2" presStyleLbl="fgAccFollowNode1" presStyleIdx="0" presStyleCnt="3">
        <dgm:presLayoutVars>
          <dgm:bulletEnabled val="1"/>
        </dgm:presLayoutVars>
      </dgm:prSet>
      <dgm:spPr/>
    </dgm:pt>
    <dgm:pt modelId="{845DBC4D-A714-2148-962F-FFAEE77C76D2}" type="pres">
      <dgm:prSet presAssocID="{1E8F9403-9123-4C81-A9A6-A9C8922BCA89}" presName="FourConn_2-3" presStyleLbl="fgAccFollowNode1" presStyleIdx="1" presStyleCnt="3">
        <dgm:presLayoutVars>
          <dgm:bulletEnabled val="1"/>
        </dgm:presLayoutVars>
      </dgm:prSet>
      <dgm:spPr/>
    </dgm:pt>
    <dgm:pt modelId="{47C070DF-5DDE-D04E-838F-7F2BFE327578}" type="pres">
      <dgm:prSet presAssocID="{1E8F9403-9123-4C81-A9A6-A9C8922BCA89}" presName="FourConn_3-4" presStyleLbl="fgAccFollowNode1" presStyleIdx="2" presStyleCnt="3">
        <dgm:presLayoutVars>
          <dgm:bulletEnabled val="1"/>
        </dgm:presLayoutVars>
      </dgm:prSet>
      <dgm:spPr/>
    </dgm:pt>
    <dgm:pt modelId="{CEBA61E3-584A-5E47-A3F1-5CA9CC49F3F8}" type="pres">
      <dgm:prSet presAssocID="{1E8F9403-9123-4C81-A9A6-A9C8922BCA89}" presName="FourNodes_1_text" presStyleLbl="node1" presStyleIdx="3" presStyleCnt="4">
        <dgm:presLayoutVars>
          <dgm:bulletEnabled val="1"/>
        </dgm:presLayoutVars>
      </dgm:prSet>
      <dgm:spPr/>
    </dgm:pt>
    <dgm:pt modelId="{9E49CF18-C9BA-3E4B-B14E-F00CDF04D7F5}" type="pres">
      <dgm:prSet presAssocID="{1E8F9403-9123-4C81-A9A6-A9C8922BCA89}" presName="FourNodes_2_text" presStyleLbl="node1" presStyleIdx="3" presStyleCnt="4">
        <dgm:presLayoutVars>
          <dgm:bulletEnabled val="1"/>
        </dgm:presLayoutVars>
      </dgm:prSet>
      <dgm:spPr/>
    </dgm:pt>
    <dgm:pt modelId="{5391187B-DD81-A542-AC5B-8280E5BFD199}" type="pres">
      <dgm:prSet presAssocID="{1E8F9403-9123-4C81-A9A6-A9C8922BCA89}" presName="FourNodes_3_text" presStyleLbl="node1" presStyleIdx="3" presStyleCnt="4">
        <dgm:presLayoutVars>
          <dgm:bulletEnabled val="1"/>
        </dgm:presLayoutVars>
      </dgm:prSet>
      <dgm:spPr/>
    </dgm:pt>
    <dgm:pt modelId="{876B1D3F-CD39-9443-B982-F047F8138956}" type="pres">
      <dgm:prSet presAssocID="{1E8F9403-9123-4C81-A9A6-A9C8922BCA8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8626001-78BA-FA4F-8CB0-6D61A7D1D726}" type="presOf" srcId="{5A301804-041A-40D2-A26E-1C729633A268}" destId="{9E49CF18-C9BA-3E4B-B14E-F00CDF04D7F5}" srcOrd="1" destOrd="0" presId="urn:microsoft.com/office/officeart/2005/8/layout/vProcess5"/>
    <dgm:cxn modelId="{0D2FBB2A-A033-2343-BED0-3B881D4982C8}" type="presOf" srcId="{000F4C9F-EF40-47C5-9204-B6B3E8E65801}" destId="{CEBA61E3-584A-5E47-A3F1-5CA9CC49F3F8}" srcOrd="1" destOrd="0" presId="urn:microsoft.com/office/officeart/2005/8/layout/vProcess5"/>
    <dgm:cxn modelId="{B1F4612C-B4F3-124B-B7FE-1AF2BA37233A}" type="presOf" srcId="{A90AFBDC-F9C8-4509-88C1-A2B338E3642A}" destId="{876B1D3F-CD39-9443-B982-F047F8138956}" srcOrd="1" destOrd="0" presId="urn:microsoft.com/office/officeart/2005/8/layout/vProcess5"/>
    <dgm:cxn modelId="{D3B5D33A-7C81-4750-AF07-AE7EE5628F5E}" srcId="{1E8F9403-9123-4C81-A9A6-A9C8922BCA89}" destId="{5A301804-041A-40D2-A26E-1C729633A268}" srcOrd="1" destOrd="0" parTransId="{52ED9120-B452-42EA-9A83-B4937093BE1D}" sibTransId="{32F99BE6-2E7D-4B66-806C-8DBB4A1F4801}"/>
    <dgm:cxn modelId="{FC9C6844-4B8D-E143-8DA0-93D05AF1C1D9}" type="presOf" srcId="{32F99BE6-2E7D-4B66-806C-8DBB4A1F4801}" destId="{845DBC4D-A714-2148-962F-FFAEE77C76D2}" srcOrd="0" destOrd="0" presId="urn:microsoft.com/office/officeart/2005/8/layout/vProcess5"/>
    <dgm:cxn modelId="{70F34B4D-72CB-6842-8C09-4E24E17B42A7}" type="presOf" srcId="{F733C95F-14D7-49FD-980F-19433A4577A4}" destId="{5391187B-DD81-A542-AC5B-8280E5BFD199}" srcOrd="1" destOrd="0" presId="urn:microsoft.com/office/officeart/2005/8/layout/vProcess5"/>
    <dgm:cxn modelId="{3BA02155-2583-C24B-B958-B6012A018D1D}" type="presOf" srcId="{5A301804-041A-40D2-A26E-1C729633A268}" destId="{76115676-74D5-4049-9C77-578C5F979A6F}" srcOrd="0" destOrd="0" presId="urn:microsoft.com/office/officeart/2005/8/layout/vProcess5"/>
    <dgm:cxn modelId="{48A05475-2C72-ED49-94D4-B7C36331AF00}" type="presOf" srcId="{1E8F9403-9123-4C81-A9A6-A9C8922BCA89}" destId="{FF85DBC9-D3B1-964A-94A0-278E4AEE0461}" srcOrd="0" destOrd="0" presId="urn:microsoft.com/office/officeart/2005/8/layout/vProcess5"/>
    <dgm:cxn modelId="{91338E81-8839-124E-92D5-CBB697B385F6}" type="presOf" srcId="{A90AFBDC-F9C8-4509-88C1-A2B338E3642A}" destId="{207667A3-4B11-9B4E-B501-D543F8F98DBA}" srcOrd="0" destOrd="0" presId="urn:microsoft.com/office/officeart/2005/8/layout/vProcess5"/>
    <dgm:cxn modelId="{EB988F82-FF50-8340-9F2D-FDD705A5D7E0}" type="presOf" srcId="{F733C95F-14D7-49FD-980F-19433A4577A4}" destId="{52C187F1-F095-EA48-A0C1-0351FC39C4F1}" srcOrd="0" destOrd="0" presId="urn:microsoft.com/office/officeart/2005/8/layout/vProcess5"/>
    <dgm:cxn modelId="{C1390583-2C46-4142-8001-0C544FE50AD0}" type="presOf" srcId="{3524CD24-C7B2-49B4-9651-B5091792C376}" destId="{D5662701-3A07-264A-81F8-81F6ACC7E2CA}" srcOrd="0" destOrd="0" presId="urn:microsoft.com/office/officeart/2005/8/layout/vProcess5"/>
    <dgm:cxn modelId="{6E08F0BC-F593-4C32-8979-66DBC4D7028A}" srcId="{1E8F9403-9123-4C81-A9A6-A9C8922BCA89}" destId="{F733C95F-14D7-49FD-980F-19433A4577A4}" srcOrd="2" destOrd="0" parTransId="{94B4B3C3-1FAA-4740-B42F-39EAB8214B06}" sibTransId="{2B073761-7984-458E-9CD0-C11BC5233A66}"/>
    <dgm:cxn modelId="{076D7ED0-3871-CE42-87AE-0130C197EF30}" type="presOf" srcId="{000F4C9F-EF40-47C5-9204-B6B3E8E65801}" destId="{C81D1424-3EDA-3046-9A44-8051BA3F9F79}" srcOrd="0" destOrd="0" presId="urn:microsoft.com/office/officeart/2005/8/layout/vProcess5"/>
    <dgm:cxn modelId="{6F9694DC-4479-4F57-82A3-FA110512F309}" srcId="{1E8F9403-9123-4C81-A9A6-A9C8922BCA89}" destId="{000F4C9F-EF40-47C5-9204-B6B3E8E65801}" srcOrd="0" destOrd="0" parTransId="{0215FB59-F17B-4312-8176-88506CF5430E}" sibTransId="{3524CD24-C7B2-49B4-9651-B5091792C376}"/>
    <dgm:cxn modelId="{83C4E7E3-E980-48AB-8AEF-9682128B5EA9}" srcId="{1E8F9403-9123-4C81-A9A6-A9C8922BCA89}" destId="{A90AFBDC-F9C8-4509-88C1-A2B338E3642A}" srcOrd="3" destOrd="0" parTransId="{CB61ECEC-03A6-480B-BDC8-904307B8BCE1}" sibTransId="{4596B579-211B-49FC-AFDC-D116DD9E9FF8}"/>
    <dgm:cxn modelId="{3F4AE6E8-2DAE-344B-985B-48D4DBD3BBF9}" type="presOf" srcId="{2B073761-7984-458E-9CD0-C11BC5233A66}" destId="{47C070DF-5DDE-D04E-838F-7F2BFE327578}" srcOrd="0" destOrd="0" presId="urn:microsoft.com/office/officeart/2005/8/layout/vProcess5"/>
    <dgm:cxn modelId="{C33473C5-AA08-DB41-9AC0-E62E2F20D4BA}" type="presParOf" srcId="{FF85DBC9-D3B1-964A-94A0-278E4AEE0461}" destId="{263FBFAC-6CE7-6546-8504-0EDC74FE32B9}" srcOrd="0" destOrd="0" presId="urn:microsoft.com/office/officeart/2005/8/layout/vProcess5"/>
    <dgm:cxn modelId="{BE7B95E5-8030-3F4E-AB3F-165D345D7639}" type="presParOf" srcId="{FF85DBC9-D3B1-964A-94A0-278E4AEE0461}" destId="{C81D1424-3EDA-3046-9A44-8051BA3F9F79}" srcOrd="1" destOrd="0" presId="urn:microsoft.com/office/officeart/2005/8/layout/vProcess5"/>
    <dgm:cxn modelId="{C24A6CD0-FC8C-DF4E-A84E-8D64F63D9F67}" type="presParOf" srcId="{FF85DBC9-D3B1-964A-94A0-278E4AEE0461}" destId="{76115676-74D5-4049-9C77-578C5F979A6F}" srcOrd="2" destOrd="0" presId="urn:microsoft.com/office/officeart/2005/8/layout/vProcess5"/>
    <dgm:cxn modelId="{77143076-C88D-4147-A7F1-B55A56689832}" type="presParOf" srcId="{FF85DBC9-D3B1-964A-94A0-278E4AEE0461}" destId="{52C187F1-F095-EA48-A0C1-0351FC39C4F1}" srcOrd="3" destOrd="0" presId="urn:microsoft.com/office/officeart/2005/8/layout/vProcess5"/>
    <dgm:cxn modelId="{93B0E36E-8123-7E44-AB04-3BA4DF20B572}" type="presParOf" srcId="{FF85DBC9-D3B1-964A-94A0-278E4AEE0461}" destId="{207667A3-4B11-9B4E-B501-D543F8F98DBA}" srcOrd="4" destOrd="0" presId="urn:microsoft.com/office/officeart/2005/8/layout/vProcess5"/>
    <dgm:cxn modelId="{B0EA0CAC-F051-0649-95F6-3C86F08EE23A}" type="presParOf" srcId="{FF85DBC9-D3B1-964A-94A0-278E4AEE0461}" destId="{D5662701-3A07-264A-81F8-81F6ACC7E2CA}" srcOrd="5" destOrd="0" presId="urn:microsoft.com/office/officeart/2005/8/layout/vProcess5"/>
    <dgm:cxn modelId="{45C20ACD-C58B-154B-B5E5-CF3699FC1493}" type="presParOf" srcId="{FF85DBC9-D3B1-964A-94A0-278E4AEE0461}" destId="{845DBC4D-A714-2148-962F-FFAEE77C76D2}" srcOrd="6" destOrd="0" presId="urn:microsoft.com/office/officeart/2005/8/layout/vProcess5"/>
    <dgm:cxn modelId="{562946E4-DBDE-FD4F-923A-21DBFD337751}" type="presParOf" srcId="{FF85DBC9-D3B1-964A-94A0-278E4AEE0461}" destId="{47C070DF-5DDE-D04E-838F-7F2BFE327578}" srcOrd="7" destOrd="0" presId="urn:microsoft.com/office/officeart/2005/8/layout/vProcess5"/>
    <dgm:cxn modelId="{C89695D6-C2FA-0449-A86D-126EA0D36B8B}" type="presParOf" srcId="{FF85DBC9-D3B1-964A-94A0-278E4AEE0461}" destId="{CEBA61E3-584A-5E47-A3F1-5CA9CC49F3F8}" srcOrd="8" destOrd="0" presId="urn:microsoft.com/office/officeart/2005/8/layout/vProcess5"/>
    <dgm:cxn modelId="{302ACFE9-CC12-2C44-8D55-986887BD1BA7}" type="presParOf" srcId="{FF85DBC9-D3B1-964A-94A0-278E4AEE0461}" destId="{9E49CF18-C9BA-3E4B-B14E-F00CDF04D7F5}" srcOrd="9" destOrd="0" presId="urn:microsoft.com/office/officeart/2005/8/layout/vProcess5"/>
    <dgm:cxn modelId="{88C93365-DEE5-064E-95E7-53CF91A31187}" type="presParOf" srcId="{FF85DBC9-D3B1-964A-94A0-278E4AEE0461}" destId="{5391187B-DD81-A542-AC5B-8280E5BFD199}" srcOrd="10" destOrd="0" presId="urn:microsoft.com/office/officeart/2005/8/layout/vProcess5"/>
    <dgm:cxn modelId="{0A964503-7ACD-5F43-B97A-ED6160561AF2}" type="presParOf" srcId="{FF85DBC9-D3B1-964A-94A0-278E4AEE0461}" destId="{876B1D3F-CD39-9443-B982-F047F813895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D1424-3EDA-3046-9A44-8051BA3F9F79}">
      <dsp:nvSpPr>
        <dsp:cNvPr id="0" name=""/>
        <dsp:cNvSpPr/>
      </dsp:nvSpPr>
      <dsp:spPr>
        <a:xfrm>
          <a:off x="0" y="0"/>
          <a:ext cx="7664450" cy="9017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Muista: Et voi antaa pelisääntöjä valmiina. </a:t>
          </a:r>
          <a:endParaRPr lang="en-US" sz="2000" kern="1200"/>
        </a:p>
      </dsp:txBody>
      <dsp:txXfrm>
        <a:off x="26412" y="26412"/>
        <a:ext cx="6615177" cy="848939"/>
      </dsp:txXfrm>
    </dsp:sp>
    <dsp:sp modelId="{76115676-74D5-4049-9C77-578C5F979A6F}">
      <dsp:nvSpPr>
        <dsp:cNvPr id="0" name=""/>
        <dsp:cNvSpPr/>
      </dsp:nvSpPr>
      <dsp:spPr>
        <a:xfrm>
          <a:off x="641897" y="1065720"/>
          <a:ext cx="7664450" cy="9017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Varaa aikaa ja paikka, joka mahdollistaa keskustelut erilaisissa kokoonpanoissa.</a:t>
          </a:r>
          <a:endParaRPr lang="en-US" sz="2000" kern="1200"/>
        </a:p>
      </dsp:txBody>
      <dsp:txXfrm>
        <a:off x="668309" y="1092132"/>
        <a:ext cx="6383582" cy="848939"/>
      </dsp:txXfrm>
    </dsp:sp>
    <dsp:sp modelId="{52C187F1-F095-EA48-A0C1-0351FC39C4F1}">
      <dsp:nvSpPr>
        <dsp:cNvPr id="0" name=""/>
        <dsp:cNvSpPr/>
      </dsp:nvSpPr>
      <dsp:spPr>
        <a:xfrm>
          <a:off x="1274214" y="2131441"/>
          <a:ext cx="7664450" cy="9017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Varmista, että mahdollisimman moni voi osallistua ja vaikuttaa. </a:t>
          </a:r>
          <a:endParaRPr lang="en-US" sz="2000" kern="1200"/>
        </a:p>
      </dsp:txBody>
      <dsp:txXfrm>
        <a:off x="1300626" y="2157853"/>
        <a:ext cx="6393162" cy="848939"/>
      </dsp:txXfrm>
    </dsp:sp>
    <dsp:sp modelId="{207667A3-4B11-9B4E-B501-D543F8F98DBA}">
      <dsp:nvSpPr>
        <dsp:cNvPr id="0" name=""/>
        <dsp:cNvSpPr/>
      </dsp:nvSpPr>
      <dsp:spPr>
        <a:xfrm>
          <a:off x="1916112" y="3197161"/>
          <a:ext cx="7664450" cy="9017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Jos kaikki eivät voi olla valmistelupalaverissa, mieti miten poissaolijat voivat vaikuttaa pelisääntöjen laadintaan.</a:t>
          </a:r>
          <a:endParaRPr lang="en-US" sz="2000" kern="1200"/>
        </a:p>
      </dsp:txBody>
      <dsp:txXfrm>
        <a:off x="1942524" y="3223573"/>
        <a:ext cx="6383582" cy="848939"/>
      </dsp:txXfrm>
    </dsp:sp>
    <dsp:sp modelId="{D5662701-3A07-264A-81F8-81F6ACC7E2CA}">
      <dsp:nvSpPr>
        <dsp:cNvPr id="0" name=""/>
        <dsp:cNvSpPr/>
      </dsp:nvSpPr>
      <dsp:spPr>
        <a:xfrm>
          <a:off x="7078304" y="690668"/>
          <a:ext cx="586146" cy="586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210187" y="690668"/>
        <a:ext cx="322380" cy="441075"/>
      </dsp:txXfrm>
    </dsp:sp>
    <dsp:sp modelId="{845DBC4D-A714-2148-962F-FFAEE77C76D2}">
      <dsp:nvSpPr>
        <dsp:cNvPr id="0" name=""/>
        <dsp:cNvSpPr/>
      </dsp:nvSpPr>
      <dsp:spPr>
        <a:xfrm>
          <a:off x="7720201" y="1756389"/>
          <a:ext cx="586146" cy="586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852084" y="1756389"/>
        <a:ext cx="322380" cy="441075"/>
      </dsp:txXfrm>
    </dsp:sp>
    <dsp:sp modelId="{47C070DF-5DDE-D04E-838F-7F2BFE327578}">
      <dsp:nvSpPr>
        <dsp:cNvPr id="0" name=""/>
        <dsp:cNvSpPr/>
      </dsp:nvSpPr>
      <dsp:spPr>
        <a:xfrm>
          <a:off x="8352519" y="2822109"/>
          <a:ext cx="586146" cy="586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484402" y="2822109"/>
        <a:ext cx="322380" cy="441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A4BF-A7B4-4FCF-8E54-DFF77CF15362}" type="datetimeFigureOut">
              <a:rPr lang="fi-FI" smtClean="0"/>
              <a:t>3.1.2024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B2497-B4B3-4878-9209-9753D80BD2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27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62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11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71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898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325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040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373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B2497-B4B3-4878-9209-9753D80BD287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63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>
            <a:extLst>
              <a:ext uri="{FF2B5EF4-FFF2-40B4-BE49-F238E27FC236}">
                <a16:creationId xmlns:a16="http://schemas.microsoft.com/office/drawing/2014/main" id="{CD12DB6F-08E1-684C-8A1E-B4D8AECCFFC0}"/>
              </a:ext>
            </a:extLst>
          </p:cNvPr>
          <p:cNvSpPr/>
          <p:nvPr userDrawn="1"/>
        </p:nvSpPr>
        <p:spPr>
          <a:xfrm>
            <a:off x="3241674" y="0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 b="1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122363"/>
            <a:ext cx="4829175" cy="31734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4829175" cy="952501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2D90A297-3C2D-4A50-422A-F92616606E04}"/>
              </a:ext>
            </a:extLst>
          </p:cNvPr>
          <p:cNvSpPr txBox="1"/>
          <p:nvPr userDrawn="1"/>
        </p:nvSpPr>
        <p:spPr>
          <a:xfrm>
            <a:off x="7362284" y="2461930"/>
            <a:ext cx="4489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Parasta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työturvallisuutta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yhteistyöllä</a:t>
            </a:r>
          </a:p>
        </p:txBody>
      </p:sp>
    </p:spTree>
    <p:extLst>
      <p:ext uri="{BB962C8B-B14F-4D97-AF65-F5344CB8AC3E}">
        <p14:creationId xmlns:p14="http://schemas.microsoft.com/office/powerpoint/2010/main" val="396298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2 riviä ja 2 sisältöä +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17ECE4-2033-43CE-B2D7-BFD56AEC8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99D4E9-27D7-42E7-8C8F-D18FAD263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3450" y="1825625"/>
            <a:ext cx="4644000" cy="3708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71CCDA-A8D9-44C6-9B7D-159B332E3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0350" y="1825625"/>
            <a:ext cx="4644000" cy="3708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BFD79ED3-EC3C-E24C-8553-F78A84900C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08B55A-18BB-D242-9700-715832973356}"/>
              </a:ext>
            </a:extLst>
          </p:cNvPr>
          <p:cNvCxnSpPr>
            <a:cxnSpLocks/>
          </p:cNvCxnSpPr>
          <p:nvPr userDrawn="1"/>
        </p:nvCxnSpPr>
        <p:spPr>
          <a:xfrm>
            <a:off x="6099926" y="1739906"/>
            <a:ext cx="0" cy="388620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E08FA-EC54-8424-D391-BFCFF960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3D48-4902-FE43-9D2B-B6D641E17D86}" type="datetime1">
              <a:rPr lang="fi-FI" smtClean="0"/>
              <a:t>3.1.2024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4E356-98B3-96BC-4AD3-391186E3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38E02-0038-F9F4-485A-37720167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7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1 rivi, sisältö ja kuva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748E7-65BC-4636-AB75-C9E4F6FDC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400175"/>
            <a:ext cx="4203551" cy="45243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8" name="Kuvan paikkamerkki 3">
            <a:extLst>
              <a:ext uri="{FF2B5EF4-FFF2-40B4-BE49-F238E27FC236}">
                <a16:creationId xmlns:a16="http://schemas.microsoft.com/office/drawing/2014/main" id="{D6107FF3-048C-4778-BCD5-E03C0BD690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88900" indent="0"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fi-FI" dirty="0"/>
              <a:t>Lisää kuva klikkaamalla kuvaketta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BCDD3A4B-AAEA-504A-A296-61A379F5F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4536925" cy="45415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837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alaotsikko, sisältö ja kuva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8">
            <a:extLst>
              <a:ext uri="{FF2B5EF4-FFF2-40B4-BE49-F238E27FC236}">
                <a16:creationId xmlns:a16="http://schemas.microsoft.com/office/drawing/2014/main" id="{E3C66D1F-FA70-3C46-97A9-15F5C3A190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8" name="Otsikko 1">
            <a:extLst>
              <a:ext uri="{FF2B5EF4-FFF2-40B4-BE49-F238E27FC236}">
                <a16:creationId xmlns:a16="http://schemas.microsoft.com/office/drawing/2014/main" id="{BA59A306-1975-1A44-886C-2B33DA37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4536925" cy="45415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E75B8DB-87E9-E541-AC8D-BDA88972BF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6" y="946022"/>
            <a:ext cx="4536926" cy="411163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Kuvan paikkamerkki 3">
            <a:extLst>
              <a:ext uri="{FF2B5EF4-FFF2-40B4-BE49-F238E27FC236}">
                <a16:creationId xmlns:a16="http://schemas.microsoft.com/office/drawing/2014/main" id="{42F3701F-0B41-8C41-9364-8A0550CADB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88900" indent="0"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fi-FI" dirty="0"/>
              <a:t>Lisää kuva klikkaamalla kuvaketta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D59FEC9C-EC78-6A4D-8C3C-92B56FEC8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3450" y="1825625"/>
            <a:ext cx="4203551" cy="3708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24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uvaa, otsikko 1 rivi, kaksi sisältöä + logo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99D4E9-27D7-42E7-8C8F-D18FAD263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075" y="3269136"/>
            <a:ext cx="4780737" cy="26343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71CCDA-A8D9-44C6-9B7D-159B332E3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6512" y="3265714"/>
            <a:ext cx="4775029" cy="263235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D98C6A-9FDD-004B-A702-BE11F1D593AD}"/>
              </a:ext>
            </a:extLst>
          </p:cNvPr>
          <p:cNvCxnSpPr>
            <a:cxnSpLocks/>
          </p:cNvCxnSpPr>
          <p:nvPr userDrawn="1"/>
        </p:nvCxnSpPr>
        <p:spPr>
          <a:xfrm>
            <a:off x="6100264" y="2514600"/>
            <a:ext cx="0" cy="3484548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D9ACD74-5E57-3747-B4FA-A6AB7DCABC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76512" y="2661016"/>
            <a:ext cx="4775041" cy="327080"/>
          </a:xfrm>
        </p:spPr>
        <p:txBody>
          <a:bodyPr/>
          <a:lstStyle>
            <a:lvl1pPr marL="7938" indent="-7938">
              <a:buNone/>
              <a:tabLst/>
              <a:defRPr sz="2400" b="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81FE3E27-2130-B24C-9E2D-9305DC24D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663330"/>
            <a:ext cx="4780737" cy="324766"/>
          </a:xfrm>
        </p:spPr>
        <p:txBody>
          <a:bodyPr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44C1CC-6DCB-B74B-9240-8D3D0EF274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0075" y="357188"/>
            <a:ext cx="4779963" cy="2227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A964068C-A408-8E4C-8EE8-211ABEAAE19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772275" y="357188"/>
            <a:ext cx="4779963" cy="2227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7C8EF-B43D-E5C7-EA49-1B88A4C2386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AA8B241-DDC6-514A-8E71-8AA714EF0920}" type="datetime1">
              <a:rPr lang="fi-FI" smtClean="0"/>
              <a:t>3.1.2024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362B3-72AC-A834-6FC3-1B515CCD464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327E6-BF99-AE1C-3438-E4A0B8A93D8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1 rivi, sisältö ja mobiili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CB3697E-11B3-8F42-82DD-82CDD4B249CE}"/>
              </a:ext>
            </a:extLst>
          </p:cNvPr>
          <p:cNvSpPr/>
          <p:nvPr userDrawn="1"/>
        </p:nvSpPr>
        <p:spPr>
          <a:xfrm>
            <a:off x="5885262" y="2"/>
            <a:ext cx="6306738" cy="685799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55B91CD-E7FA-1149-9D4E-AFFC5E49A7AF}"/>
              </a:ext>
            </a:extLst>
          </p:cNvPr>
          <p:cNvSpPr/>
          <p:nvPr userDrawn="1"/>
        </p:nvSpPr>
        <p:spPr>
          <a:xfrm>
            <a:off x="8147019" y="1610466"/>
            <a:ext cx="4044981" cy="5247534"/>
          </a:xfrm>
          <a:custGeom>
            <a:avLst/>
            <a:gdLst>
              <a:gd name="connsiteX0" fmla="*/ 450719 w 4044981"/>
              <a:gd name="connsiteY0" fmla="*/ 0 h 5247534"/>
              <a:gd name="connsiteX1" fmla="*/ 4044981 w 4044981"/>
              <a:gd name="connsiteY1" fmla="*/ 0 h 5247534"/>
              <a:gd name="connsiteX2" fmla="*/ 4044981 w 4044981"/>
              <a:gd name="connsiteY2" fmla="*/ 5247534 h 5247534"/>
              <a:gd name="connsiteX3" fmla="*/ 0 w 4044981"/>
              <a:gd name="connsiteY3" fmla="*/ 5247534 h 5247534"/>
              <a:gd name="connsiteX4" fmla="*/ 0 w 4044981"/>
              <a:gd name="connsiteY4" fmla="*/ 450719 h 5247534"/>
              <a:gd name="connsiteX5" fmla="*/ 450719 w 4044981"/>
              <a:gd name="connsiteY5" fmla="*/ 0 h 524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4981" h="5247534">
                <a:moveTo>
                  <a:pt x="450719" y="0"/>
                </a:moveTo>
                <a:lnTo>
                  <a:pt x="4044981" y="0"/>
                </a:lnTo>
                <a:lnTo>
                  <a:pt x="4044981" y="5247534"/>
                </a:lnTo>
                <a:lnTo>
                  <a:pt x="0" y="5247534"/>
                </a:lnTo>
                <a:lnTo>
                  <a:pt x="0" y="450719"/>
                </a:lnTo>
                <a:cubicBezTo>
                  <a:pt x="0" y="201794"/>
                  <a:pt x="201794" y="0"/>
                  <a:pt x="450719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pic>
        <p:nvPicPr>
          <p:cNvPr id="18" name="Picture 17" descr="A screenshot of a computer&#10;&#10;Description automatically generated">
            <a:extLst>
              <a:ext uri="{FF2B5EF4-FFF2-40B4-BE49-F238E27FC236}">
                <a16:creationId xmlns:a16="http://schemas.microsoft.com/office/drawing/2014/main" id="{AC4C230B-26A9-6243-9B67-7FDEA9267B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8" t="-1" r="-1" b="64917"/>
          <a:stretch/>
        </p:blipFill>
        <p:spPr>
          <a:xfrm rot="16200000">
            <a:off x="7730989" y="2396986"/>
            <a:ext cx="5065778" cy="3856250"/>
          </a:xfrm>
          <a:prstGeom prst="rect">
            <a:avLst/>
          </a:prstGeom>
        </p:spPr>
      </p:pic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E143B77-EB0D-9F43-9B25-7E2C8BC454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307226" y="2283606"/>
            <a:ext cx="2884774" cy="45743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7B57B62-95FE-A347-9327-7212CCD688CE}"/>
              </a:ext>
            </a:extLst>
          </p:cNvPr>
          <p:cNvSpPr/>
          <p:nvPr userDrawn="1"/>
        </p:nvSpPr>
        <p:spPr>
          <a:xfrm>
            <a:off x="6176384" y="433144"/>
            <a:ext cx="2768599" cy="5554557"/>
          </a:xfrm>
          <a:prstGeom prst="roundRect">
            <a:avLst>
              <a:gd name="adj" fmla="val 14010"/>
            </a:avLst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24" name="Picture 23" descr="A close up of a computer&#10;&#10;Description automatically generated">
            <a:extLst>
              <a:ext uri="{FF2B5EF4-FFF2-40B4-BE49-F238E27FC236}">
                <a16:creationId xmlns:a16="http://schemas.microsoft.com/office/drawing/2014/main" id="{12402BAF-563C-8C47-ADA6-4B2478FB46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4" y="583693"/>
            <a:ext cx="2768599" cy="5554557"/>
          </a:xfrm>
          <a:prstGeom prst="rect">
            <a:avLst/>
          </a:prstGeom>
        </p:spPr>
      </p:pic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67DF44FF-AD53-E54F-80BB-0D8A0B7C9F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06684" y="1224057"/>
            <a:ext cx="2404400" cy="42732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C3E52F1C-81A2-1B4F-951B-B8CBBA9EE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400175"/>
            <a:ext cx="4203551" cy="45243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D60EF028-CA05-7D49-9D5F-973F0521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4536925" cy="45415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2764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alaotsikko, sisältö ja mobiili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CB3697E-11B3-8F42-82DD-82CDD4B249CE}"/>
              </a:ext>
            </a:extLst>
          </p:cNvPr>
          <p:cNvSpPr/>
          <p:nvPr userDrawn="1"/>
        </p:nvSpPr>
        <p:spPr>
          <a:xfrm>
            <a:off x="5885262" y="2"/>
            <a:ext cx="6306738" cy="685799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55B91CD-E7FA-1149-9D4E-AFFC5E49A7AF}"/>
              </a:ext>
            </a:extLst>
          </p:cNvPr>
          <p:cNvSpPr/>
          <p:nvPr userDrawn="1"/>
        </p:nvSpPr>
        <p:spPr>
          <a:xfrm>
            <a:off x="8147019" y="1610466"/>
            <a:ext cx="4044981" cy="5247534"/>
          </a:xfrm>
          <a:custGeom>
            <a:avLst/>
            <a:gdLst>
              <a:gd name="connsiteX0" fmla="*/ 450719 w 4044981"/>
              <a:gd name="connsiteY0" fmla="*/ 0 h 5247534"/>
              <a:gd name="connsiteX1" fmla="*/ 4044981 w 4044981"/>
              <a:gd name="connsiteY1" fmla="*/ 0 h 5247534"/>
              <a:gd name="connsiteX2" fmla="*/ 4044981 w 4044981"/>
              <a:gd name="connsiteY2" fmla="*/ 5247534 h 5247534"/>
              <a:gd name="connsiteX3" fmla="*/ 0 w 4044981"/>
              <a:gd name="connsiteY3" fmla="*/ 5247534 h 5247534"/>
              <a:gd name="connsiteX4" fmla="*/ 0 w 4044981"/>
              <a:gd name="connsiteY4" fmla="*/ 450719 h 5247534"/>
              <a:gd name="connsiteX5" fmla="*/ 450719 w 4044981"/>
              <a:gd name="connsiteY5" fmla="*/ 0 h 524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4981" h="5247534">
                <a:moveTo>
                  <a:pt x="450719" y="0"/>
                </a:moveTo>
                <a:lnTo>
                  <a:pt x="4044981" y="0"/>
                </a:lnTo>
                <a:lnTo>
                  <a:pt x="4044981" y="5247534"/>
                </a:lnTo>
                <a:lnTo>
                  <a:pt x="0" y="5247534"/>
                </a:lnTo>
                <a:lnTo>
                  <a:pt x="0" y="450719"/>
                </a:lnTo>
                <a:cubicBezTo>
                  <a:pt x="0" y="201794"/>
                  <a:pt x="201794" y="0"/>
                  <a:pt x="450719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pic>
        <p:nvPicPr>
          <p:cNvPr id="18" name="Picture 17" descr="A screenshot of a computer&#10;&#10;Description automatically generated">
            <a:extLst>
              <a:ext uri="{FF2B5EF4-FFF2-40B4-BE49-F238E27FC236}">
                <a16:creationId xmlns:a16="http://schemas.microsoft.com/office/drawing/2014/main" id="{AC4C230B-26A9-6243-9B67-7FDEA9267B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8" t="-1" r="-1" b="64917"/>
          <a:stretch/>
        </p:blipFill>
        <p:spPr>
          <a:xfrm rot="16200000">
            <a:off x="7730989" y="2396986"/>
            <a:ext cx="5065778" cy="3856250"/>
          </a:xfrm>
          <a:prstGeom prst="rect">
            <a:avLst/>
          </a:prstGeom>
        </p:spPr>
      </p:pic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E143B77-EB0D-9F43-9B25-7E2C8BC454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307226" y="2283606"/>
            <a:ext cx="2884774" cy="45743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7B57B62-95FE-A347-9327-7212CCD688CE}"/>
              </a:ext>
            </a:extLst>
          </p:cNvPr>
          <p:cNvSpPr/>
          <p:nvPr userDrawn="1"/>
        </p:nvSpPr>
        <p:spPr>
          <a:xfrm>
            <a:off x="6176384" y="433144"/>
            <a:ext cx="2768599" cy="5554557"/>
          </a:xfrm>
          <a:prstGeom prst="roundRect">
            <a:avLst>
              <a:gd name="adj" fmla="val 14010"/>
            </a:avLst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24" name="Picture 23" descr="A close up of a computer&#10;&#10;Description automatically generated">
            <a:extLst>
              <a:ext uri="{FF2B5EF4-FFF2-40B4-BE49-F238E27FC236}">
                <a16:creationId xmlns:a16="http://schemas.microsoft.com/office/drawing/2014/main" id="{12402BAF-563C-8C47-ADA6-4B2478FB46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54" y="583693"/>
            <a:ext cx="2768599" cy="5554557"/>
          </a:xfrm>
          <a:prstGeom prst="rect">
            <a:avLst/>
          </a:prstGeom>
        </p:spPr>
      </p:pic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67DF44FF-AD53-E54F-80BB-0D8A0B7C9F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06684" y="1224057"/>
            <a:ext cx="2404400" cy="42732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12" name="Otsikko 1">
            <a:extLst>
              <a:ext uri="{FF2B5EF4-FFF2-40B4-BE49-F238E27FC236}">
                <a16:creationId xmlns:a16="http://schemas.microsoft.com/office/drawing/2014/main" id="{48127624-E118-E441-BCF0-EC145D63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4536925" cy="45415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63DC6F5-52D7-C345-BDC2-35FD7F0581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0076" y="946022"/>
            <a:ext cx="4536926" cy="411163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8CBE14E4-B8CF-7241-A0AC-96068E8F2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3450" y="1825625"/>
            <a:ext cx="4203551" cy="3708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850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2 riviä ja kuva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3">
            <a:extLst>
              <a:ext uri="{FF2B5EF4-FFF2-40B4-BE49-F238E27FC236}">
                <a16:creationId xmlns:a16="http://schemas.microsoft.com/office/drawing/2014/main" id="{0ECD5345-B390-47DB-8286-9AC8C827566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66874"/>
            <a:ext cx="12192000" cy="519112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177800" indent="0"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fi-FI" dirty="0"/>
              <a:t>Lisää kuva klikkaamalla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DC06D9-BF88-44C2-9806-D43973A2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4" name="Kuva 8">
            <a:extLst>
              <a:ext uri="{FF2B5EF4-FFF2-40B4-BE49-F238E27FC236}">
                <a16:creationId xmlns:a16="http://schemas.microsoft.com/office/drawing/2014/main" id="{37C29FA5-5CD3-0A49-BCD9-54E330E0E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49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alaotsikko ja kuva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3">
            <a:extLst>
              <a:ext uri="{FF2B5EF4-FFF2-40B4-BE49-F238E27FC236}">
                <a16:creationId xmlns:a16="http://schemas.microsoft.com/office/drawing/2014/main" id="{0ECD5345-B390-47DB-8286-9AC8C827566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66874"/>
            <a:ext cx="12192000" cy="519112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177800" indent="0"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fi-FI" dirty="0"/>
              <a:t>Lisää kuva klikkaamalla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DC06D9-BF88-44C2-9806-D43973A2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1"/>
            <a:ext cx="8820000" cy="46977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4" name="Kuva 8">
            <a:extLst>
              <a:ext uri="{FF2B5EF4-FFF2-40B4-BE49-F238E27FC236}">
                <a16:creationId xmlns:a16="http://schemas.microsoft.com/office/drawing/2014/main" id="{37C29FA5-5CD3-0A49-BCD9-54E330E0E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2AA8255-7B18-0A41-B0BD-7EBB717E23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5" y="946022"/>
            <a:ext cx="8820000" cy="411163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2996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2 riviä +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96F48-AA9D-48E6-9457-EDC5AFD5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AB782237-3BE9-084A-A5C1-1662317A40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7B795-04C9-85E1-AE09-EE5D967E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19EE-E1F9-9648-8E68-4251B5AC3A32}" type="datetime1">
              <a:rPr lang="fi-FI" smtClean="0"/>
              <a:t>3.1.2024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07E01-6BC4-7BD1-279F-8815278A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EDDF7-7147-F997-635B-70253BE8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7775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2 riviä + logo1 + työsuojelurekist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96F48-AA9D-48E6-9457-EDC5AFD5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53E71A-C645-B94D-A00D-65AEB1270F4E}"/>
              </a:ext>
            </a:extLst>
          </p:cNvPr>
          <p:cNvSpPr>
            <a:spLocks noChangeAspect="1"/>
          </p:cNvSpPr>
          <p:nvPr/>
        </p:nvSpPr>
        <p:spPr>
          <a:xfrm>
            <a:off x="1379316" y="1509858"/>
            <a:ext cx="1619704" cy="16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75C1DE-BA59-AD43-88B5-63EE20009B83}"/>
              </a:ext>
            </a:extLst>
          </p:cNvPr>
          <p:cNvSpPr>
            <a:spLocks noChangeAspect="1"/>
          </p:cNvSpPr>
          <p:nvPr/>
        </p:nvSpPr>
        <p:spPr>
          <a:xfrm>
            <a:off x="3988267" y="1509858"/>
            <a:ext cx="1619704" cy="162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67A88F1-97AA-FC4D-A2B9-18C6369122E7}"/>
              </a:ext>
            </a:extLst>
          </p:cNvPr>
          <p:cNvSpPr>
            <a:spLocks noChangeAspect="1"/>
          </p:cNvSpPr>
          <p:nvPr/>
        </p:nvSpPr>
        <p:spPr>
          <a:xfrm>
            <a:off x="6578018" y="1509858"/>
            <a:ext cx="1619704" cy="16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7B59036-A90D-B143-8EEC-BE1D244C2B5C}"/>
              </a:ext>
            </a:extLst>
          </p:cNvPr>
          <p:cNvSpPr>
            <a:spLocks noChangeAspect="1"/>
          </p:cNvSpPr>
          <p:nvPr/>
        </p:nvSpPr>
        <p:spPr>
          <a:xfrm>
            <a:off x="9186969" y="1509858"/>
            <a:ext cx="1619704" cy="162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87E3E4D-C100-CE48-B2FE-CCC8F49D4670}"/>
              </a:ext>
            </a:extLst>
          </p:cNvPr>
          <p:cNvSpPr>
            <a:spLocks noChangeAspect="1"/>
          </p:cNvSpPr>
          <p:nvPr/>
        </p:nvSpPr>
        <p:spPr>
          <a:xfrm>
            <a:off x="2562896" y="3800052"/>
            <a:ext cx="1619704" cy="162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AD1AD98-71A3-DC41-8F90-A5A9122BF63A}"/>
              </a:ext>
            </a:extLst>
          </p:cNvPr>
          <p:cNvSpPr>
            <a:spLocks noChangeAspect="1"/>
          </p:cNvSpPr>
          <p:nvPr/>
        </p:nvSpPr>
        <p:spPr>
          <a:xfrm>
            <a:off x="5214100" y="3800052"/>
            <a:ext cx="1619704" cy="16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9127ECE-9F31-DB4B-A27B-639425044A40}"/>
              </a:ext>
            </a:extLst>
          </p:cNvPr>
          <p:cNvSpPr>
            <a:spLocks noChangeAspect="1"/>
          </p:cNvSpPr>
          <p:nvPr/>
        </p:nvSpPr>
        <p:spPr>
          <a:xfrm>
            <a:off x="7824581" y="3800052"/>
            <a:ext cx="1619704" cy="162000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D3CE71E-C387-134D-9F50-5005F5FE9CAF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370900" y="2066460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234EFC1B-275A-5B4B-907B-7DD8A5B1E76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370900" y="2402019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46" name="Text Placeholder 39">
            <a:extLst>
              <a:ext uri="{FF2B5EF4-FFF2-40B4-BE49-F238E27FC236}">
                <a16:creationId xmlns:a16="http://schemas.microsoft.com/office/drawing/2014/main" id="{A388C626-A76D-5E41-8DE1-06DEA9B7A9C4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988265" y="2066460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47" name="Text Placeholder 39">
            <a:extLst>
              <a:ext uri="{FF2B5EF4-FFF2-40B4-BE49-F238E27FC236}">
                <a16:creationId xmlns:a16="http://schemas.microsoft.com/office/drawing/2014/main" id="{E562E5B0-D7C1-8041-8F9A-C76C6D56175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988265" y="2402019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23C6E79F-745B-914E-9037-AC314CF2F49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572075" y="2066460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8AF9A156-3F79-B049-9275-D99665BEDD81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572075" y="2402019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54" name="Text Placeholder 39">
            <a:extLst>
              <a:ext uri="{FF2B5EF4-FFF2-40B4-BE49-F238E27FC236}">
                <a16:creationId xmlns:a16="http://schemas.microsoft.com/office/drawing/2014/main" id="{02C67973-B550-5541-B9BF-8C8E288551F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9189440" y="2066460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E942B6E2-38D5-7C47-B0C8-5EC320B9CC9E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9189440" y="2402019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58" name="Text Placeholder 39">
            <a:extLst>
              <a:ext uri="{FF2B5EF4-FFF2-40B4-BE49-F238E27FC236}">
                <a16:creationId xmlns:a16="http://schemas.microsoft.com/office/drawing/2014/main" id="{A18514B8-45E3-EB4D-A125-D25D7C5CF81F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562895" y="4348265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59" name="Text Placeholder 39">
            <a:extLst>
              <a:ext uri="{FF2B5EF4-FFF2-40B4-BE49-F238E27FC236}">
                <a16:creationId xmlns:a16="http://schemas.microsoft.com/office/drawing/2014/main" id="{6DD45E8F-D83A-734C-8B60-7DF6F00FAEB1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562895" y="4683824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62" name="Text Placeholder 39">
            <a:extLst>
              <a:ext uri="{FF2B5EF4-FFF2-40B4-BE49-F238E27FC236}">
                <a16:creationId xmlns:a16="http://schemas.microsoft.com/office/drawing/2014/main" id="{6E9FCB4B-A5E7-4C4E-93B7-98BC5F626E78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5213816" y="4348265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63" name="Text Placeholder 39">
            <a:extLst>
              <a:ext uri="{FF2B5EF4-FFF2-40B4-BE49-F238E27FC236}">
                <a16:creationId xmlns:a16="http://schemas.microsoft.com/office/drawing/2014/main" id="{DD1184CF-DE84-4A47-B539-1BDE89559470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213816" y="4683824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66" name="Text Placeholder 39">
            <a:extLst>
              <a:ext uri="{FF2B5EF4-FFF2-40B4-BE49-F238E27FC236}">
                <a16:creationId xmlns:a16="http://schemas.microsoft.com/office/drawing/2014/main" id="{F46BA406-208A-6D43-A2BB-BBC0A1850A3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14403" y="4348265"/>
            <a:ext cx="1628119" cy="320760"/>
          </a:xfrm>
        </p:spPr>
        <p:txBody>
          <a:bodyPr/>
          <a:lstStyle>
            <a:lvl1pPr algn="ctr">
              <a:buNone/>
              <a:defRPr sz="2400" b="0"/>
            </a:lvl1pPr>
          </a:lstStyle>
          <a:p>
            <a:pPr lvl="0"/>
            <a:r>
              <a:rPr lang="en-GB" dirty="0" err="1"/>
              <a:t>Luku</a:t>
            </a:r>
            <a:endParaRPr lang="en-FI" dirty="0"/>
          </a:p>
        </p:txBody>
      </p:sp>
      <p:sp>
        <p:nvSpPr>
          <p:cNvPr id="67" name="Text Placeholder 39">
            <a:extLst>
              <a:ext uri="{FF2B5EF4-FFF2-40B4-BE49-F238E27FC236}">
                <a16:creationId xmlns:a16="http://schemas.microsoft.com/office/drawing/2014/main" id="{034D04FE-328D-664F-AD58-309559451C5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14403" y="4683824"/>
            <a:ext cx="1628119" cy="320760"/>
          </a:xfrm>
        </p:spPr>
        <p:txBody>
          <a:bodyPr/>
          <a:lstStyle>
            <a:lvl1pPr algn="ctr">
              <a:buNone/>
              <a:defRPr sz="1400" b="0"/>
            </a:lvl1pPr>
          </a:lstStyle>
          <a:p>
            <a:pPr lvl="0"/>
            <a:r>
              <a:rPr lang="en-GB" dirty="0" err="1"/>
              <a:t>Muuttujan</a:t>
            </a:r>
            <a:r>
              <a:rPr lang="en-GB" dirty="0"/>
              <a:t> </a:t>
            </a:r>
            <a:r>
              <a:rPr lang="en-GB" dirty="0" err="1"/>
              <a:t>nimi</a:t>
            </a:r>
            <a:endParaRPr lang="en-FI" dirty="0"/>
          </a:p>
        </p:txBody>
      </p:sp>
      <p:sp>
        <p:nvSpPr>
          <p:cNvPr id="69" name="Text Placeholder 39">
            <a:extLst>
              <a:ext uri="{FF2B5EF4-FFF2-40B4-BE49-F238E27FC236}">
                <a16:creationId xmlns:a16="http://schemas.microsoft.com/office/drawing/2014/main" id="{862A71D8-A309-9842-9150-D096242A000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70900" y="3224140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0</a:t>
            </a:r>
            <a:endParaRPr lang="en-FI" dirty="0"/>
          </a:p>
        </p:txBody>
      </p:sp>
      <p:sp>
        <p:nvSpPr>
          <p:cNvPr id="71" name="Text Placeholder 39">
            <a:extLst>
              <a:ext uri="{FF2B5EF4-FFF2-40B4-BE49-F238E27FC236}">
                <a16:creationId xmlns:a16="http://schemas.microsoft.com/office/drawing/2014/main" id="{16B41E25-4C4D-C24B-8168-F806776A3E4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88265" y="3224140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1</a:t>
            </a:r>
            <a:endParaRPr lang="en-FI" dirty="0"/>
          </a:p>
        </p:txBody>
      </p:sp>
      <p:sp>
        <p:nvSpPr>
          <p:cNvPr id="73" name="Text Placeholder 39">
            <a:extLst>
              <a:ext uri="{FF2B5EF4-FFF2-40B4-BE49-F238E27FC236}">
                <a16:creationId xmlns:a16="http://schemas.microsoft.com/office/drawing/2014/main" id="{3A1BF790-5468-D341-969E-60972CD7FF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0464" y="3224140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2</a:t>
            </a:r>
            <a:endParaRPr lang="en-FI" dirty="0"/>
          </a:p>
        </p:txBody>
      </p:sp>
      <p:sp>
        <p:nvSpPr>
          <p:cNvPr id="75" name="Text Placeholder 39">
            <a:extLst>
              <a:ext uri="{FF2B5EF4-FFF2-40B4-BE49-F238E27FC236}">
                <a16:creationId xmlns:a16="http://schemas.microsoft.com/office/drawing/2014/main" id="{58740E07-5EF6-2343-A904-01B3170190E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97829" y="3224140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3</a:t>
            </a:r>
            <a:endParaRPr lang="en-FI" dirty="0"/>
          </a:p>
        </p:txBody>
      </p:sp>
      <p:sp>
        <p:nvSpPr>
          <p:cNvPr id="77" name="Text Placeholder 39">
            <a:extLst>
              <a:ext uri="{FF2B5EF4-FFF2-40B4-BE49-F238E27FC236}">
                <a16:creationId xmlns:a16="http://schemas.microsoft.com/office/drawing/2014/main" id="{193A5CE2-5E1C-5245-8192-66A6DB7F2E6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29248" y="5505945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4</a:t>
            </a:r>
            <a:endParaRPr lang="en-FI" dirty="0"/>
          </a:p>
        </p:txBody>
      </p:sp>
      <p:sp>
        <p:nvSpPr>
          <p:cNvPr id="79" name="Text Placeholder 39">
            <a:extLst>
              <a:ext uri="{FF2B5EF4-FFF2-40B4-BE49-F238E27FC236}">
                <a16:creationId xmlns:a16="http://schemas.microsoft.com/office/drawing/2014/main" id="{18A91D46-E5D7-1B4F-BA89-231B4CC9F0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13057" y="5505945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81" name="Text Placeholder 39">
            <a:extLst>
              <a:ext uri="{FF2B5EF4-FFF2-40B4-BE49-F238E27FC236}">
                <a16:creationId xmlns:a16="http://schemas.microsoft.com/office/drawing/2014/main" id="{B02DD16F-5B6F-4C4C-B210-A776B002AC7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805255" y="5505945"/>
            <a:ext cx="1628119" cy="320760"/>
          </a:xfrm>
        </p:spPr>
        <p:txBody>
          <a:bodyPr/>
          <a:lstStyle>
            <a:lvl1pPr algn="ctr">
              <a:buNone/>
              <a:defRPr sz="1600" b="0"/>
            </a:lvl1pPr>
          </a:lstStyle>
          <a:p>
            <a:pPr lvl="0"/>
            <a:r>
              <a:rPr lang="en-GB" dirty="0" err="1"/>
              <a:t>Luokka</a:t>
            </a:r>
            <a:r>
              <a:rPr lang="en-GB" dirty="0"/>
              <a:t> 6</a:t>
            </a:r>
            <a:endParaRPr lang="en-FI" dirty="0"/>
          </a:p>
        </p:txBody>
      </p:sp>
      <p:pic>
        <p:nvPicPr>
          <p:cNvPr id="3" name="Kuva 8">
            <a:extLst>
              <a:ext uri="{FF2B5EF4-FFF2-40B4-BE49-F238E27FC236}">
                <a16:creationId xmlns:a16="http://schemas.microsoft.com/office/drawing/2014/main" id="{8BDF0950-BA8E-3714-7102-E2EB2F9853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6114C-61CC-6244-48A0-ACDF86E09F8D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C525018D-E3BE-9947-9F39-FFCB9FBCD292}" type="datetime1">
              <a:rPr lang="fi-FI" smtClean="0"/>
              <a:t>3.1.2024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B55DA62-54CC-A137-4312-7B094649E8CD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F97CF2-0F94-7C07-D688-DBB77D156783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28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D58E5FC2-9FA3-9947-B0CA-C20237511005}"/>
              </a:ext>
            </a:extLst>
          </p:cNvPr>
          <p:cNvSpPr/>
          <p:nvPr userDrawn="1"/>
        </p:nvSpPr>
        <p:spPr>
          <a:xfrm>
            <a:off x="3241674" y="0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122363"/>
            <a:ext cx="4829175" cy="31734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4829175" cy="952501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  <p:sp>
        <p:nvSpPr>
          <p:cNvPr id="5" name="Tekstiruutu 3">
            <a:extLst>
              <a:ext uri="{FF2B5EF4-FFF2-40B4-BE49-F238E27FC236}">
                <a16:creationId xmlns:a16="http://schemas.microsoft.com/office/drawing/2014/main" id="{52952E80-2663-D988-7D9F-91411215B28B}"/>
              </a:ext>
            </a:extLst>
          </p:cNvPr>
          <p:cNvSpPr txBox="1"/>
          <p:nvPr userDrawn="1"/>
        </p:nvSpPr>
        <p:spPr>
          <a:xfrm>
            <a:off x="7362284" y="2461930"/>
            <a:ext cx="4489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Parasta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työturvallisuutta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yhteistyöllä</a:t>
            </a:r>
          </a:p>
        </p:txBody>
      </p:sp>
    </p:spTree>
    <p:extLst>
      <p:ext uri="{BB962C8B-B14F-4D97-AF65-F5344CB8AC3E}">
        <p14:creationId xmlns:p14="http://schemas.microsoft.com/office/powerpoint/2010/main" val="1618634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2 riviä + logo3 + kuvitu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828C2C-0611-D24E-AC0C-34FDDC9179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5"/>
          <a:stretch/>
        </p:blipFill>
        <p:spPr>
          <a:xfrm>
            <a:off x="-10079" y="341208"/>
            <a:ext cx="6858000" cy="6516792"/>
          </a:xfrm>
          <a:prstGeom prst="rect">
            <a:avLst/>
          </a:prstGeom>
        </p:spPr>
      </p:pic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A80F3CDE-4545-3B45-9D96-3901E9C82FA5}"/>
              </a:ext>
            </a:extLst>
          </p:cNvPr>
          <p:cNvSpPr txBox="1">
            <a:spLocks/>
          </p:cNvSpPr>
          <p:nvPr/>
        </p:nvSpPr>
        <p:spPr>
          <a:xfrm>
            <a:off x="2565049" y="1364209"/>
            <a:ext cx="1724521" cy="274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8953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2573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192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971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 algn="ctr">
              <a:buFont typeface="Franklin Gothic Book" panose="020B0503020102020204" pitchFamily="34" charset="0"/>
              <a:buNone/>
            </a:pPr>
            <a:r>
              <a:rPr lang="en-GB" sz="1200" b="1" dirty="0" err="1"/>
              <a:t>Yhteistoiminta</a:t>
            </a:r>
            <a:endParaRPr lang="en-GB" sz="1200" dirty="0"/>
          </a:p>
        </p:txBody>
      </p:sp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1A73DF3F-D7E5-DE4C-BFCF-65C43613FA24}"/>
              </a:ext>
            </a:extLst>
          </p:cNvPr>
          <p:cNvSpPr txBox="1">
            <a:spLocks/>
          </p:cNvSpPr>
          <p:nvPr/>
        </p:nvSpPr>
        <p:spPr>
          <a:xfrm>
            <a:off x="50763" y="2830871"/>
            <a:ext cx="1692998" cy="274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8953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2573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192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971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 algn="r">
              <a:buFont typeface="Franklin Gothic Book" panose="020B0503020102020204" pitchFamily="34" charset="0"/>
              <a:buNone/>
            </a:pPr>
            <a:r>
              <a:rPr lang="en-GB" sz="1200" b="1" dirty="0" err="1"/>
              <a:t>Vaikuttavuus</a:t>
            </a:r>
            <a:endParaRPr lang="en-GB" sz="1200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75EC93D6-9129-E043-A618-8E7FAB160BB4}"/>
              </a:ext>
            </a:extLst>
          </p:cNvPr>
          <p:cNvSpPr txBox="1">
            <a:spLocks/>
          </p:cNvSpPr>
          <p:nvPr/>
        </p:nvSpPr>
        <p:spPr>
          <a:xfrm>
            <a:off x="5039222" y="2830871"/>
            <a:ext cx="1692998" cy="274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8953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2573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192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971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>
              <a:buFont typeface="Franklin Gothic Book" panose="020B0503020102020204" pitchFamily="34" charset="0"/>
              <a:buNone/>
            </a:pPr>
            <a:r>
              <a:rPr lang="en-GB" sz="1200" b="1" dirty="0" err="1"/>
              <a:t>Ajankohtaisuus</a:t>
            </a:r>
            <a:endParaRPr lang="en-GB" sz="1200" dirty="0"/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C650398D-0D03-B74D-AB1C-975252CF1348}"/>
              </a:ext>
            </a:extLst>
          </p:cNvPr>
          <p:cNvSpPr txBox="1">
            <a:spLocks/>
          </p:cNvSpPr>
          <p:nvPr/>
        </p:nvSpPr>
        <p:spPr>
          <a:xfrm>
            <a:off x="1615929" y="5920169"/>
            <a:ext cx="1724521" cy="274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8953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2573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192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971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 algn="ctr">
              <a:buFont typeface="Franklin Gothic Book" panose="020B0503020102020204" pitchFamily="34" charset="0"/>
              <a:buNone/>
            </a:pPr>
            <a:r>
              <a:rPr lang="en-GB" sz="1200" b="1" dirty="0" err="1"/>
              <a:t>Työvälineet</a:t>
            </a:r>
            <a:endParaRPr lang="en-GB" sz="1200" dirty="0"/>
          </a:p>
        </p:txBody>
      </p:sp>
      <p:sp>
        <p:nvSpPr>
          <p:cNvPr id="11" name="Content Placeholder 12">
            <a:extLst>
              <a:ext uri="{FF2B5EF4-FFF2-40B4-BE49-F238E27FC236}">
                <a16:creationId xmlns:a16="http://schemas.microsoft.com/office/drawing/2014/main" id="{7E8F0480-C81A-6044-9857-EF62B670EF82}"/>
              </a:ext>
            </a:extLst>
          </p:cNvPr>
          <p:cNvSpPr txBox="1">
            <a:spLocks/>
          </p:cNvSpPr>
          <p:nvPr/>
        </p:nvSpPr>
        <p:spPr>
          <a:xfrm>
            <a:off x="3453783" y="5920169"/>
            <a:ext cx="1724521" cy="274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8953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2573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192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971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 algn="ctr">
              <a:buFont typeface="Franklin Gothic Book" panose="020B0503020102020204" pitchFamily="34" charset="0"/>
              <a:buNone/>
            </a:pPr>
            <a:r>
              <a:rPr lang="en-GB" sz="1200" b="1" dirty="0" err="1"/>
              <a:t>Käytännönläheisyys</a:t>
            </a:r>
            <a:endParaRPr lang="en-GB" sz="1200" dirty="0"/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617B961E-08EF-E64C-A1AF-BFDEFA3E6345}"/>
              </a:ext>
            </a:extLst>
          </p:cNvPr>
          <p:cNvSpPr txBox="1">
            <a:spLocks/>
          </p:cNvSpPr>
          <p:nvPr/>
        </p:nvSpPr>
        <p:spPr>
          <a:xfrm>
            <a:off x="2565049" y="4290544"/>
            <a:ext cx="1724521" cy="274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8953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2573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192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971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Franklin Gothic Book" panose="020B05030201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 algn="ctr">
              <a:buFont typeface="Franklin Gothic Book" panose="020B0503020102020204" pitchFamily="34" charset="0"/>
              <a:buNone/>
            </a:pPr>
            <a:r>
              <a:rPr lang="en-GB" sz="1200" b="1" dirty="0" err="1"/>
              <a:t>Asiakaslähtöisyys</a:t>
            </a:r>
            <a:endParaRPr lang="en-GB" sz="120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7296F48-AA9D-48E6-9457-EDC5AFD5FE0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00076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AB782237-3BE9-084A-A5C1-1662317A40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162E-4E3F-50B0-1FEE-F84A990692B1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7A8C64D-AFC4-6743-8203-FC6CBF046E94}" type="datetime1">
              <a:rPr lang="fi-FI" smtClean="0"/>
              <a:t>3.1.2024</a:t>
            </a:fld>
            <a:endParaRPr lang="fi-FI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6827B23-8FEB-C9DF-7447-2CD9B80D31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284072B-A38B-025A-4547-67315AEB6935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880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2 riviä + logo3 + kuvitu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4EDC09-692F-4139-E2B1-E48DD85F230F}"/>
              </a:ext>
            </a:extLst>
          </p:cNvPr>
          <p:cNvGrpSpPr/>
          <p:nvPr userDrawn="1"/>
        </p:nvGrpSpPr>
        <p:grpSpPr>
          <a:xfrm>
            <a:off x="400478" y="753230"/>
            <a:ext cx="5712884" cy="5712884"/>
            <a:chOff x="400477" y="643466"/>
            <a:chExt cx="6214533" cy="621453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78451E8-3309-C141-B629-A852627612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0477" y="643466"/>
              <a:ext cx="6214533" cy="6214533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5BEEA4-83F6-16BA-EC35-41CE3C9CF54D}"/>
                </a:ext>
              </a:extLst>
            </p:cNvPr>
            <p:cNvGrpSpPr/>
            <p:nvPr userDrawn="1"/>
          </p:nvGrpSpPr>
          <p:grpSpPr>
            <a:xfrm>
              <a:off x="769547" y="1207055"/>
              <a:ext cx="5468291" cy="5371435"/>
              <a:chOff x="769547" y="1207055"/>
              <a:chExt cx="5468291" cy="5371435"/>
            </a:xfrm>
          </p:grpSpPr>
          <p:sp>
            <p:nvSpPr>
              <p:cNvPr id="14" name="Content Placeholder 12">
                <a:extLst>
                  <a:ext uri="{FF2B5EF4-FFF2-40B4-BE49-F238E27FC236}">
                    <a16:creationId xmlns:a16="http://schemas.microsoft.com/office/drawing/2014/main" id="{B454DF32-D489-854C-97B5-FE9233A20C42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4060643" y="1207055"/>
                <a:ext cx="1724521" cy="27433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1pPr>
                <a:lvl2pPr marL="8953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2pPr>
                <a:lvl3pPr marL="125730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3pPr>
                <a:lvl4pPr marL="16192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4pPr>
                <a:lvl5pPr marL="1971675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3350" indent="-133350" algn="ctr">
                  <a:buFont typeface="Franklin Gothic Book" panose="020B0503020102020204" pitchFamily="34" charset="0"/>
                  <a:buNone/>
                </a:pPr>
                <a:r>
                  <a:rPr lang="en-GB" sz="1200" b="1" dirty="0" err="1"/>
                  <a:t>Toimiva</a:t>
                </a:r>
                <a:r>
                  <a:rPr lang="en-GB" sz="1200" b="1" dirty="0"/>
                  <a:t> </a:t>
                </a:r>
                <a:r>
                  <a:rPr lang="en-GB" sz="1200" b="1" dirty="0" err="1"/>
                  <a:t>työyhteisö</a:t>
                </a:r>
                <a:endParaRPr lang="en-GB" sz="1200" dirty="0"/>
              </a:p>
            </p:txBody>
          </p:sp>
          <p:sp>
            <p:nvSpPr>
              <p:cNvPr id="15" name="Content Placeholder 12">
                <a:extLst>
                  <a:ext uri="{FF2B5EF4-FFF2-40B4-BE49-F238E27FC236}">
                    <a16:creationId xmlns:a16="http://schemas.microsoft.com/office/drawing/2014/main" id="{1252BD28-F475-F14D-8D67-13BCA0EEA1AC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00161" y="1207055"/>
                <a:ext cx="2021995" cy="27433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1pPr>
                <a:lvl2pPr marL="8953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2pPr>
                <a:lvl3pPr marL="125730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3pPr>
                <a:lvl4pPr marL="16192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4pPr>
                <a:lvl5pPr marL="1971675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3350" indent="-133350" algn="ctr">
                  <a:buFont typeface="Franklin Gothic Book" panose="020B0503020102020204" pitchFamily="34" charset="0"/>
                  <a:buNone/>
                </a:pPr>
                <a:r>
                  <a:rPr lang="en-GB" sz="1200" b="1" dirty="0" err="1"/>
                  <a:t>Turvallinen</a:t>
                </a:r>
                <a:r>
                  <a:rPr lang="en-GB" sz="1200" b="1" dirty="0"/>
                  <a:t> </a:t>
                </a:r>
                <a:r>
                  <a:rPr lang="en-GB" sz="1200" b="1" dirty="0" err="1"/>
                  <a:t>työympäristö</a:t>
                </a:r>
                <a:endParaRPr lang="en-GB" sz="1200" dirty="0"/>
              </a:p>
            </p:txBody>
          </p:sp>
          <p:sp>
            <p:nvSpPr>
              <p:cNvPr id="16" name="Content Placeholder 12">
                <a:extLst>
                  <a:ext uri="{FF2B5EF4-FFF2-40B4-BE49-F238E27FC236}">
                    <a16:creationId xmlns:a16="http://schemas.microsoft.com/office/drawing/2014/main" id="{4925C5FC-814D-0D4F-A908-D7E7824AAED3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2230559" y="6304158"/>
                <a:ext cx="2554367" cy="27433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1pPr>
                <a:lvl2pPr marL="8953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2pPr>
                <a:lvl3pPr marL="125730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3pPr>
                <a:lvl4pPr marL="16192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4pPr>
                <a:lvl5pPr marL="1971675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3350" indent="-133350" algn="ctr">
                  <a:buFont typeface="Franklin Gothic Book" panose="020B0503020102020204" pitchFamily="34" charset="0"/>
                  <a:buNone/>
                </a:pPr>
                <a:r>
                  <a:rPr lang="en-GB" sz="1200" b="1" dirty="0" err="1"/>
                  <a:t>Työsuojelun</a:t>
                </a:r>
                <a:r>
                  <a:rPr lang="en-GB" sz="1200" b="1" dirty="0"/>
                  <a:t> </a:t>
                </a:r>
                <a:r>
                  <a:rPr lang="en-GB" sz="1200" b="1" dirty="0" err="1"/>
                  <a:t>peruskoulutus</a:t>
                </a:r>
                <a:endParaRPr lang="en-GB" sz="1200" dirty="0"/>
              </a:p>
            </p:txBody>
          </p:sp>
          <p:sp>
            <p:nvSpPr>
              <p:cNvPr id="17" name="Content Placeholder 12">
                <a:extLst>
                  <a:ext uri="{FF2B5EF4-FFF2-40B4-BE49-F238E27FC236}">
                    <a16:creationId xmlns:a16="http://schemas.microsoft.com/office/drawing/2014/main" id="{A297A5BF-755E-9D4E-B7AD-54F4A1A172CD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2268596" y="2480649"/>
                <a:ext cx="2408221" cy="2181885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1pPr>
                <a:lvl2pPr marL="8953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2pPr>
                <a:lvl3pPr marL="125730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3pPr>
                <a:lvl4pPr marL="16192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4pPr>
                <a:lvl5pPr marL="1971675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33350" indent="-133350" algn="ctr">
                  <a:buFont typeface="Franklin Gothic Book" panose="020B0503020102020204" pitchFamily="34" charset="0"/>
                  <a:buNone/>
                </a:pPr>
                <a:r>
                  <a:rPr lang="en-GB" b="1" dirty="0"/>
                  <a:t>Visio</a:t>
                </a:r>
              </a:p>
              <a:p>
                <a:pPr marL="133350" indent="-133350" algn="ctr">
                  <a:buFont typeface="Franklin Gothic Book" panose="020B0503020102020204" pitchFamily="34" charset="0"/>
                  <a:buNone/>
                </a:pPr>
                <a:r>
                  <a:rPr lang="en-GB" sz="1200" b="1" i="1" dirty="0">
                    <a:latin typeface="Source Sans Pro SemiBold" panose="020B0503030403020204" pitchFamily="34" charset="0"/>
                  </a:rPr>
                  <a:t>    </a:t>
                </a: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Kaikilla</a:t>
                </a:r>
                <a:r>
                  <a:rPr lang="en-GB" sz="1200" b="1" i="1" dirty="0">
                    <a:latin typeface="Source Sans Pro SemiBold" panose="020B0503030403020204" pitchFamily="34" charset="0"/>
                  </a:rPr>
                  <a:t> </a:t>
                </a: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työpaikoilla</a:t>
                </a:r>
                <a:br>
                  <a:rPr lang="en-GB" sz="1200" b="1" i="1" dirty="0">
                    <a:latin typeface="Source Sans Pro SemiBold" panose="020B0503030403020204" pitchFamily="34" charset="0"/>
                  </a:rPr>
                </a:br>
                <a:r>
                  <a:rPr lang="en-GB" sz="1200" b="1" i="1" dirty="0">
                    <a:latin typeface="Source Sans Pro SemiBold" panose="020B0503030403020204" pitchFamily="34" charset="0"/>
                  </a:rPr>
                  <a:t>on </a:t>
                </a: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osaamista</a:t>
                </a:r>
                <a:r>
                  <a:rPr lang="en-GB" sz="1200" b="1" i="1" dirty="0">
                    <a:latin typeface="Source Sans Pro SemiBold" panose="020B0503030403020204" pitchFamily="34" charset="0"/>
                  </a:rPr>
                  <a:t> </a:t>
                </a: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ja</a:t>
                </a:r>
                <a:r>
                  <a:rPr lang="en-GB" sz="1200" b="1" i="1" dirty="0">
                    <a:latin typeface="Source Sans Pro SemiBold" panose="020B0503030403020204" pitchFamily="34" charset="0"/>
                  </a:rPr>
                  <a:t> </a:t>
                </a: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intoa</a:t>
                </a:r>
                <a:br>
                  <a:rPr lang="en-GB" sz="1200" b="1" i="1" dirty="0">
                    <a:latin typeface="Source Sans Pro SemiBold" panose="020B0503030403020204" pitchFamily="34" charset="0"/>
                  </a:rPr>
                </a:b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jatkuvasti</a:t>
                </a:r>
                <a:r>
                  <a:rPr lang="en-GB" sz="1200" b="1" i="1" dirty="0">
                    <a:latin typeface="Source Sans Pro SemiBold" panose="020B0503030403020204" pitchFamily="34" charset="0"/>
                  </a:rPr>
                  <a:t> </a:t>
                </a: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parantaa</a:t>
                </a:r>
                <a:br>
                  <a:rPr lang="en-GB" sz="1200" b="1" i="1" dirty="0">
                    <a:latin typeface="Source Sans Pro SemiBold" panose="020B0503030403020204" pitchFamily="34" charset="0"/>
                  </a:rPr>
                </a:br>
                <a:r>
                  <a:rPr lang="en-GB" sz="1200" b="1" i="1" dirty="0" err="1">
                    <a:latin typeface="Source Sans Pro SemiBold" panose="020B0503030403020204" pitchFamily="34" charset="0"/>
                  </a:rPr>
                  <a:t>työturvallisuutta</a:t>
                </a:r>
                <a:endParaRPr lang="en-GB" sz="1200" b="1" i="1" dirty="0">
                  <a:latin typeface="Source Sans Pro SemiBold" panose="020B0503030403020204" pitchFamily="34" charset="0"/>
                </a:endParaRPr>
              </a:p>
            </p:txBody>
          </p:sp>
          <p:sp>
            <p:nvSpPr>
              <p:cNvPr id="18" name="Content Placeholder 12">
                <a:extLst>
                  <a:ext uri="{FF2B5EF4-FFF2-40B4-BE49-F238E27FC236}">
                    <a16:creationId xmlns:a16="http://schemas.microsoft.com/office/drawing/2014/main" id="{E6D99D94-8FCE-CF42-8DB6-9C69024CB89A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769547" y="3924073"/>
                <a:ext cx="1584355" cy="99196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1pPr>
                <a:lvl2pPr marL="8953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2pPr>
                <a:lvl3pPr marL="125730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3pPr>
                <a:lvl4pPr marL="16192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4pPr>
                <a:lvl5pPr marL="1971675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938" indent="-7938" algn="ctr">
                  <a:buFont typeface="Franklin Gothic Book" panose="020B0503020102020204" pitchFamily="34" charset="0"/>
                  <a:buNone/>
                </a:pPr>
                <a:r>
                  <a:rPr lang="en-GB" sz="1200" b="1" dirty="0" err="1"/>
                  <a:t>Vuonna</a:t>
                </a:r>
                <a:r>
                  <a:rPr lang="en-GB" sz="1200" b="1" dirty="0"/>
                  <a:t> 2021</a:t>
                </a:r>
                <a:br>
                  <a:rPr lang="en-GB" sz="1200" b="1" dirty="0"/>
                </a:br>
                <a:r>
                  <a:rPr lang="en-GB" sz="1200" b="1" dirty="0" err="1"/>
                  <a:t>esillä</a:t>
                </a:r>
                <a:r>
                  <a:rPr lang="en-GB" sz="1200" b="1" dirty="0"/>
                  <a:t> </a:t>
                </a:r>
                <a:r>
                  <a:rPr lang="en-GB" sz="1200" b="1" dirty="0" err="1"/>
                  <a:t>myös</a:t>
                </a:r>
                <a:br>
                  <a:rPr lang="en-GB" sz="1200" b="1" dirty="0"/>
                </a:br>
                <a:r>
                  <a:rPr lang="en-GB" sz="1200" b="1" dirty="0" err="1"/>
                  <a:t>koulutukset</a:t>
                </a:r>
                <a:br>
                  <a:rPr lang="en-GB" sz="1200" b="1" dirty="0"/>
                </a:br>
                <a:r>
                  <a:rPr lang="en-GB" sz="1200" b="1" dirty="0"/>
                  <a:t>D, E </a:t>
                </a:r>
                <a:r>
                  <a:rPr lang="en-GB" sz="1200" b="1" dirty="0" err="1"/>
                  <a:t>ja</a:t>
                </a:r>
                <a:r>
                  <a:rPr lang="en-GB" sz="1200" b="1" dirty="0"/>
                  <a:t> F</a:t>
                </a:r>
              </a:p>
            </p:txBody>
          </p:sp>
          <p:sp>
            <p:nvSpPr>
              <p:cNvPr id="19" name="Content Placeholder 12">
                <a:extLst>
                  <a:ext uri="{FF2B5EF4-FFF2-40B4-BE49-F238E27FC236}">
                    <a16:creationId xmlns:a16="http://schemas.microsoft.com/office/drawing/2014/main" id="{3A9EAD22-262D-864D-996B-A2497DE51EBE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4653483" y="3901160"/>
                <a:ext cx="1584355" cy="99196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1pPr>
                <a:lvl2pPr marL="8953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2pPr>
                <a:lvl3pPr marL="125730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3pPr>
                <a:lvl4pPr marL="1619250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4pPr>
                <a:lvl5pPr marL="1971675" indent="-180975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70000"/>
                  <a:buFont typeface="Franklin Gothic Book" panose="020B05030201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938" indent="-7938" algn="ctr">
                  <a:buFont typeface="Franklin Gothic Book" panose="020B0503020102020204" pitchFamily="34" charset="0"/>
                  <a:buNone/>
                </a:pPr>
                <a:r>
                  <a:rPr lang="en-GB" sz="1200" b="1" dirty="0" err="1"/>
                  <a:t>Myös</a:t>
                </a:r>
                <a:r>
                  <a:rPr lang="en-GB" sz="1200" b="1" dirty="0"/>
                  <a:t> </a:t>
                </a:r>
                <a:r>
                  <a:rPr lang="en-GB" sz="1200" b="1" dirty="0" err="1"/>
                  <a:t>muita</a:t>
                </a:r>
                <a:r>
                  <a:rPr lang="en-GB" sz="1200" b="1" dirty="0"/>
                  <a:t>,</a:t>
                </a:r>
                <a:br>
                  <a:rPr lang="en-GB" sz="1200" b="1" dirty="0"/>
                </a:br>
                <a:r>
                  <a:rPr lang="en-GB" sz="1200" b="1" dirty="0" err="1"/>
                  <a:t>vuosittain</a:t>
                </a:r>
                <a:r>
                  <a:rPr lang="en-GB" sz="1200" b="1" dirty="0"/>
                  <a:t> </a:t>
                </a:r>
                <a:r>
                  <a:rPr lang="en-GB" sz="1200" b="1" dirty="0" err="1"/>
                  <a:t>vaihtuvia</a:t>
                </a:r>
                <a:br>
                  <a:rPr lang="en-GB" sz="1200" b="1" dirty="0"/>
                </a:br>
                <a:r>
                  <a:rPr lang="en-GB" sz="1200" b="1" dirty="0" err="1"/>
                  <a:t>koulutusteemoja</a:t>
                </a:r>
                <a:endParaRPr lang="en-GB" sz="1200" b="1" dirty="0"/>
              </a:p>
            </p:txBody>
          </p:sp>
        </p:grp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7296F48-AA9D-48E6-9457-EDC5AFD5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AB782237-3BE9-084A-A5C1-1662317A40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114E4-1B6E-88D7-F14B-3E501AEC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E173-BB19-A14A-95D0-E62130089196}" type="datetime1">
              <a:rPr lang="fi-FI" smtClean="0"/>
              <a:t>3.1.2024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5E6A8-05C6-B942-13FB-CB9C336E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3E5C7-2FCC-0199-A36A-22A5C28B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709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2 riviä + logo3 + kuvitus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8">
            <a:extLst>
              <a:ext uri="{FF2B5EF4-FFF2-40B4-BE49-F238E27FC236}">
                <a16:creationId xmlns:a16="http://schemas.microsoft.com/office/drawing/2014/main" id="{AB782237-3BE9-084A-A5C1-1662317A40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CD7A0320-A9B8-174E-9553-F1480A86F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45415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D61CC3BD-92A9-A345-920F-4F9C45A29A78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2610239" y="1357185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12EEA88E-E463-D645-93BB-596A47D23D26}"/>
              </a:ext>
            </a:extLst>
          </p:cNvPr>
          <p:cNvSpPr>
            <a:spLocks noGrp="1"/>
          </p:cNvSpPr>
          <p:nvPr userDrawn="1">
            <p:ph type="pic" sz="quarter" idx="12"/>
          </p:nvPr>
        </p:nvSpPr>
        <p:spPr>
          <a:xfrm>
            <a:off x="3685505" y="1357185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D430D5C0-F957-C54E-97D4-9B48EF72ACA2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7453172" y="1357185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909BFA3E-D5E6-E345-90AA-4092CF6A5631}"/>
              </a:ext>
            </a:extLst>
          </p:cNvPr>
          <p:cNvSpPr>
            <a:spLocks noGrp="1"/>
          </p:cNvSpPr>
          <p:nvPr userDrawn="1">
            <p:ph type="pic" sz="quarter" idx="14"/>
          </p:nvPr>
        </p:nvSpPr>
        <p:spPr>
          <a:xfrm>
            <a:off x="8528438" y="1357185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94813BEA-5B8A-5D49-A8F5-0E338AD697FA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3167102" y="3236785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B35F9FCA-1581-5A4A-B971-6576EA2CAD29}"/>
              </a:ext>
            </a:extLst>
          </p:cNvPr>
          <p:cNvSpPr>
            <a:spLocks noGrp="1"/>
          </p:cNvSpPr>
          <p:nvPr userDrawn="1">
            <p:ph type="pic" sz="quarter" idx="16"/>
          </p:nvPr>
        </p:nvSpPr>
        <p:spPr>
          <a:xfrm>
            <a:off x="3167102" y="4896252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0" name="Picture Placeholder 2">
            <a:extLst>
              <a:ext uri="{FF2B5EF4-FFF2-40B4-BE49-F238E27FC236}">
                <a16:creationId xmlns:a16="http://schemas.microsoft.com/office/drawing/2014/main" id="{980779ED-084C-7B44-92DA-A775F5F1035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93102" y="3236785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95610452-293A-C740-81DA-0905B67A8D4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993102" y="4896252"/>
            <a:ext cx="923926" cy="924855"/>
          </a:xfrm>
          <a:prstGeom prst="ellipse">
            <a:avLst/>
          </a:prstGeom>
          <a:solidFill>
            <a:schemeClr val="tx1">
              <a:alpha val="5000"/>
            </a:schemeClr>
          </a:solidFill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8D92DA14-C3CA-164F-B7A5-3583CE2F58E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29369" y="2360919"/>
            <a:ext cx="4645025" cy="212948"/>
          </a:xfrm>
        </p:spPr>
        <p:txBody>
          <a:bodyPr/>
          <a:lstStyle>
            <a:lvl1pPr algn="ct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4D89ED37-4A60-4440-A9E8-61A27F3B41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94907" y="2360919"/>
            <a:ext cx="4645025" cy="212948"/>
          </a:xfrm>
        </p:spPr>
        <p:txBody>
          <a:bodyPr/>
          <a:lstStyle>
            <a:lvl1pPr algn="ct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550599A2-748F-5C44-8D05-7DD0F9BF53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294907" y="2635811"/>
            <a:ext cx="4645025" cy="505003"/>
          </a:xfrm>
        </p:spPr>
        <p:txBody>
          <a:bodyPr/>
          <a:lstStyle>
            <a:lvl1pPr marL="7938" marR="0" indent="-7938" algn="ctr" defTabSz="914400" rtl="0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400" b="0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3" name="Text Placeholder 42">
            <a:extLst>
              <a:ext uri="{FF2B5EF4-FFF2-40B4-BE49-F238E27FC236}">
                <a16:creationId xmlns:a16="http://schemas.microsoft.com/office/drawing/2014/main" id="{769700D0-0E56-8D43-86ED-0A1ED784CA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94907" y="4232052"/>
            <a:ext cx="4645025" cy="212948"/>
          </a:xfrm>
        </p:spPr>
        <p:txBody>
          <a:bodyPr/>
          <a:lstStyle>
            <a:lvl1pPr algn="ct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4" name="Text Placeholder 42">
            <a:extLst>
              <a:ext uri="{FF2B5EF4-FFF2-40B4-BE49-F238E27FC236}">
                <a16:creationId xmlns:a16="http://schemas.microsoft.com/office/drawing/2014/main" id="{F79EF2DD-E63A-F844-B7B2-60A2270B3CA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94907" y="4452968"/>
            <a:ext cx="4645025" cy="316851"/>
          </a:xfrm>
        </p:spPr>
        <p:txBody>
          <a:bodyPr/>
          <a:lstStyle>
            <a:lvl1pPr marL="7938" marR="0" indent="-7938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400" b="0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1798D4B0-0127-A048-B450-57A933FB843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129111" y="4232052"/>
            <a:ext cx="4645025" cy="212948"/>
          </a:xfrm>
        </p:spPr>
        <p:txBody>
          <a:bodyPr/>
          <a:lstStyle>
            <a:lvl1pPr algn="ct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B93F4BA9-AEFB-7B43-88F7-5CFAC2CF8B9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129111" y="4452968"/>
            <a:ext cx="4645025" cy="316851"/>
          </a:xfrm>
        </p:spPr>
        <p:txBody>
          <a:bodyPr/>
          <a:lstStyle>
            <a:lvl1pPr marL="7938" marR="0" indent="-7938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400" b="0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311C0A91-21D6-6A45-AF3A-19043BA4615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94907" y="5883052"/>
            <a:ext cx="4645025" cy="212948"/>
          </a:xfrm>
        </p:spPr>
        <p:txBody>
          <a:bodyPr/>
          <a:lstStyle>
            <a:lvl1pPr algn="ct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4" name="Text Placeholder 42">
            <a:extLst>
              <a:ext uri="{FF2B5EF4-FFF2-40B4-BE49-F238E27FC236}">
                <a16:creationId xmlns:a16="http://schemas.microsoft.com/office/drawing/2014/main" id="{8AD610DB-52B2-1143-A8AF-922B6C6DBCE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94907" y="6103968"/>
            <a:ext cx="4645025" cy="380722"/>
          </a:xfrm>
        </p:spPr>
        <p:txBody>
          <a:bodyPr/>
          <a:lstStyle>
            <a:lvl1pPr marL="7938" marR="0" indent="-7938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400" b="0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5" name="Text Placeholder 42">
            <a:extLst>
              <a:ext uri="{FF2B5EF4-FFF2-40B4-BE49-F238E27FC236}">
                <a16:creationId xmlns:a16="http://schemas.microsoft.com/office/drawing/2014/main" id="{3EB9CA48-0204-5D46-BDD1-2BBA08B7B65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129111" y="5883052"/>
            <a:ext cx="4645025" cy="212948"/>
          </a:xfrm>
        </p:spPr>
        <p:txBody>
          <a:bodyPr/>
          <a:lstStyle>
            <a:lvl1pPr algn="ct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6" name="Text Placeholder 42">
            <a:extLst>
              <a:ext uri="{FF2B5EF4-FFF2-40B4-BE49-F238E27FC236}">
                <a16:creationId xmlns:a16="http://schemas.microsoft.com/office/drawing/2014/main" id="{70BB09A2-80D6-F946-B025-2993BE1BE2C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129111" y="6103968"/>
            <a:ext cx="4645025" cy="380722"/>
          </a:xfrm>
        </p:spPr>
        <p:txBody>
          <a:bodyPr/>
          <a:lstStyle>
            <a:lvl1pPr marL="7938" marR="0" indent="-7938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400" b="0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9" name="Text Placeholder 42">
            <a:extLst>
              <a:ext uri="{FF2B5EF4-FFF2-40B4-BE49-F238E27FC236}">
                <a16:creationId xmlns:a16="http://schemas.microsoft.com/office/drawing/2014/main" id="{073829FE-59B5-6947-AE91-91A881DA554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129110" y="2635811"/>
            <a:ext cx="4645025" cy="505003"/>
          </a:xfrm>
        </p:spPr>
        <p:txBody>
          <a:bodyPr/>
          <a:lstStyle>
            <a:lvl1pPr marL="7938" marR="0" indent="-7938" algn="ctr" defTabSz="914400" rtl="0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Franklin Gothic Book" panose="020B0503020102020204" pitchFamily="34" charset="0"/>
              <a:buNone/>
              <a:tabLst/>
              <a:defRPr sz="1400" b="0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377053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alaotsikko +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8">
            <a:extLst>
              <a:ext uri="{FF2B5EF4-FFF2-40B4-BE49-F238E27FC236}">
                <a16:creationId xmlns:a16="http://schemas.microsoft.com/office/drawing/2014/main" id="{AB782237-3BE9-084A-A5C1-1662317A40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CD7A0320-A9B8-174E-9553-F1480A86F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45415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1721571-F6D8-CB46-ADF1-81F8B01CCB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5" y="946022"/>
            <a:ext cx="8820000" cy="411163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4DE1A-752E-6C23-0EB3-9846DABD3C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36D5AFF-4354-0F43-BB74-E1115300174E}" type="datetime1">
              <a:rPr lang="fi-FI" smtClean="0"/>
              <a:t>3.1.2024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9C7A6-9D32-FAB2-11A2-DAC250DED1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EEC6-CB69-62DD-ACBB-3BBC0221107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933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8">
            <a:extLst>
              <a:ext uri="{FF2B5EF4-FFF2-40B4-BE49-F238E27FC236}">
                <a16:creationId xmlns:a16="http://schemas.microsoft.com/office/drawing/2014/main" id="{1FFADCDB-FDDB-6F42-AF86-5DDA52635C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EE64A-16BB-D203-E9D2-83517923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AB18-915C-4A4F-8754-D6580BF1FF78}" type="datetime1">
              <a:rPr lang="fi-FI" smtClean="0"/>
              <a:t>3.1.2024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7E874-8BDD-C171-9E70-908F95DD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35DD1-DBF3-CCD5-6B89-99F23FEC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206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mobii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76B82EED-B17C-8C42-98F8-BF4588E74726}"/>
              </a:ext>
            </a:extLst>
          </p:cNvPr>
          <p:cNvSpPr/>
          <p:nvPr userDrawn="1"/>
        </p:nvSpPr>
        <p:spPr>
          <a:xfrm>
            <a:off x="3241674" y="0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C13C0D35-6239-D94C-A7EE-0B64B971385D}"/>
              </a:ext>
            </a:extLst>
          </p:cNvPr>
          <p:cNvSpPr/>
          <p:nvPr userDrawn="1"/>
        </p:nvSpPr>
        <p:spPr>
          <a:xfrm>
            <a:off x="807469" y="1447113"/>
            <a:ext cx="10991849" cy="5410886"/>
          </a:xfrm>
          <a:custGeom>
            <a:avLst/>
            <a:gdLst>
              <a:gd name="connsiteX0" fmla="*/ 450719 w 10991849"/>
              <a:gd name="connsiteY0" fmla="*/ 0 h 5410886"/>
              <a:gd name="connsiteX1" fmla="*/ 10541130 w 10991849"/>
              <a:gd name="connsiteY1" fmla="*/ 0 h 5410886"/>
              <a:gd name="connsiteX2" fmla="*/ 10991849 w 10991849"/>
              <a:gd name="connsiteY2" fmla="*/ 450719 h 5410886"/>
              <a:gd name="connsiteX3" fmla="*/ 10991849 w 10991849"/>
              <a:gd name="connsiteY3" fmla="*/ 5410886 h 5410886"/>
              <a:gd name="connsiteX4" fmla="*/ 0 w 10991849"/>
              <a:gd name="connsiteY4" fmla="*/ 5410886 h 5410886"/>
              <a:gd name="connsiteX5" fmla="*/ 0 w 10991849"/>
              <a:gd name="connsiteY5" fmla="*/ 450719 h 5410886"/>
              <a:gd name="connsiteX6" fmla="*/ 450719 w 10991849"/>
              <a:gd name="connsiteY6" fmla="*/ 0 h 541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1849" h="5410886">
                <a:moveTo>
                  <a:pt x="450719" y="0"/>
                </a:moveTo>
                <a:lnTo>
                  <a:pt x="10541130" y="0"/>
                </a:lnTo>
                <a:cubicBezTo>
                  <a:pt x="10790055" y="0"/>
                  <a:pt x="10991849" y="201794"/>
                  <a:pt x="10991849" y="450719"/>
                </a:cubicBezTo>
                <a:lnTo>
                  <a:pt x="10991849" y="5410886"/>
                </a:lnTo>
                <a:lnTo>
                  <a:pt x="0" y="5410886"/>
                </a:lnTo>
                <a:lnTo>
                  <a:pt x="0" y="450719"/>
                </a:lnTo>
                <a:cubicBezTo>
                  <a:pt x="0" y="201794"/>
                  <a:pt x="201794" y="0"/>
                  <a:pt x="450719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"/>
                </a:schemeClr>
              </a:gs>
              <a:gs pos="100000">
                <a:schemeClr val="tx1">
                  <a:alpha val="10000"/>
                </a:schemeClr>
              </a:gs>
              <a:gs pos="100000">
                <a:schemeClr val="tx1">
                  <a:alpha val="10000"/>
                </a:schemeClr>
              </a:gs>
              <a:gs pos="99000">
                <a:schemeClr val="tx1"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5ABEC871-8B80-F24E-9859-0708B76A42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304" r="-1"/>
          <a:stretch/>
        </p:blipFill>
        <p:spPr>
          <a:xfrm rot="16200000">
            <a:off x="3239726" y="-1494199"/>
            <a:ext cx="5712548" cy="10991848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806B385-36DA-CA4B-9C9A-963A41885C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89957" y="1645764"/>
            <a:ext cx="9012085" cy="521223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EC22F8CA-BAFE-FC4F-A6A1-F3540A1C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27" y="476250"/>
            <a:ext cx="7297271" cy="40044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296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mobii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9758F294-66EE-354B-BBC2-DD8B7A732C2E}"/>
              </a:ext>
            </a:extLst>
          </p:cNvPr>
          <p:cNvSpPr/>
          <p:nvPr userDrawn="1"/>
        </p:nvSpPr>
        <p:spPr>
          <a:xfrm>
            <a:off x="3241673" y="1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5ABEC871-8B80-F24E-9859-0708B76A42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 rot="16200000">
            <a:off x="4939112" y="-394888"/>
            <a:ext cx="5065778" cy="9439998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806B385-36DA-CA4B-9C9A-963A41885C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741883" y="2283606"/>
            <a:ext cx="8450117" cy="457439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Arial" panose="020B0604020202020204" pitchFamily="34" charset="0"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tabLst/>
              <a:defRPr/>
            </a:pPr>
            <a:r>
              <a:rPr lang="en-FI" dirty="0"/>
              <a:t>Lisää kuva klikkaamalla kuvaketta</a:t>
            </a:r>
          </a:p>
          <a:p>
            <a:endParaRPr lang="en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7296F48-AA9D-48E6-9457-EDC5AFD5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28" y="476250"/>
            <a:ext cx="7297272" cy="40044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9C93FB3-CD50-AC4E-A853-6F9D82B5B30F}"/>
              </a:ext>
            </a:extLst>
          </p:cNvPr>
          <p:cNvSpPr/>
          <p:nvPr userDrawn="1"/>
        </p:nvSpPr>
        <p:spPr>
          <a:xfrm>
            <a:off x="499064" y="1145449"/>
            <a:ext cx="2768599" cy="5554557"/>
          </a:xfrm>
          <a:prstGeom prst="roundRect">
            <a:avLst>
              <a:gd name="adj" fmla="val 14010"/>
            </a:avLst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4" name="Picture 3" descr="A close up of a computer&#10;&#10;Description automatically generated">
            <a:extLst>
              <a:ext uri="{FF2B5EF4-FFF2-40B4-BE49-F238E27FC236}">
                <a16:creationId xmlns:a16="http://schemas.microsoft.com/office/drawing/2014/main" id="{DE7FDB16-6A1A-964D-BBAD-EC6599A148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984" y="1061369"/>
            <a:ext cx="2768599" cy="5554557"/>
          </a:xfrm>
          <a:prstGeom prst="rect">
            <a:avLst/>
          </a:prstGeom>
        </p:spPr>
      </p:pic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A5EB1C1E-4273-9B41-BD87-5667C17A868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93726" y="1685925"/>
            <a:ext cx="2435224" cy="4308475"/>
          </a:xfrm>
        </p:spPr>
        <p:txBody>
          <a:bodyPr/>
          <a:lstStyle>
            <a:lvl1pPr marL="168275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FI" dirty="0"/>
              <a:t>Lisää kuva klikkaamalla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25830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vistys +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99D4E9-27D7-42E7-8C8F-D18FAD263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3450" y="1825625"/>
            <a:ext cx="3987838" cy="571500"/>
          </a:xfrm>
        </p:spPr>
        <p:txBody>
          <a:bodyPr/>
          <a:lstStyle>
            <a:lvl1pPr marL="0" indent="0">
              <a:buNone/>
              <a:tabLst/>
              <a:defRPr sz="1800" b="0"/>
            </a:lvl1pPr>
            <a:lvl2pPr>
              <a:buNone/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BA59A306-1975-1A44-886C-2B33DA37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8820000" cy="45415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E75B8DB-87E9-E541-AC8D-BDA88972BF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5" y="946022"/>
            <a:ext cx="8820000" cy="411163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1853D31-D313-5E48-B15E-437AE0CEA0FF}"/>
              </a:ext>
            </a:extLst>
          </p:cNvPr>
          <p:cNvCxnSpPr>
            <a:cxnSpLocks/>
          </p:cNvCxnSpPr>
          <p:nvPr userDrawn="1"/>
        </p:nvCxnSpPr>
        <p:spPr>
          <a:xfrm>
            <a:off x="4936613" y="1731080"/>
            <a:ext cx="0" cy="4495419"/>
          </a:xfrm>
          <a:prstGeom prst="line">
            <a:avLst/>
          </a:prstGeom>
          <a:ln w="1905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isällön paikkamerkki 2">
            <a:extLst>
              <a:ext uri="{FF2B5EF4-FFF2-40B4-BE49-F238E27FC236}">
                <a16:creationId xmlns:a16="http://schemas.microsoft.com/office/drawing/2014/main" id="{BF8A85DE-11A1-944E-81E3-938AEF1830D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33450" y="2604689"/>
            <a:ext cx="3987838" cy="35008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pic>
        <p:nvPicPr>
          <p:cNvPr id="25" name="Picture 12">
            <a:extLst>
              <a:ext uri="{FF2B5EF4-FFF2-40B4-BE49-F238E27FC236}">
                <a16:creationId xmlns:a16="http://schemas.microsoft.com/office/drawing/2014/main" id="{32803874-A655-4349-AFD9-A8326921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3457571"/>
            <a:ext cx="484018" cy="484018"/>
          </a:xfrm>
          <a:prstGeom prst="rect">
            <a:avLst/>
          </a:prstGeom>
        </p:spPr>
      </p:pic>
      <p:pic>
        <p:nvPicPr>
          <p:cNvPr id="34" name="Picture 13">
            <a:extLst>
              <a:ext uri="{FF2B5EF4-FFF2-40B4-BE49-F238E27FC236}">
                <a16:creationId xmlns:a16="http://schemas.microsoft.com/office/drawing/2014/main" id="{F3329439-8F25-4666-914A-E1B0FDC357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4030128"/>
            <a:ext cx="484018" cy="484018"/>
          </a:xfrm>
          <a:prstGeom prst="rect">
            <a:avLst/>
          </a:prstGeom>
        </p:spPr>
      </p:pic>
      <p:pic>
        <p:nvPicPr>
          <p:cNvPr id="35" name="Picture 14">
            <a:extLst>
              <a:ext uri="{FF2B5EF4-FFF2-40B4-BE49-F238E27FC236}">
                <a16:creationId xmlns:a16="http://schemas.microsoft.com/office/drawing/2014/main" id="{84E77555-09E9-41F0-913A-6E75C71320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4602685"/>
            <a:ext cx="484018" cy="484018"/>
          </a:xfrm>
          <a:prstGeom prst="rect">
            <a:avLst/>
          </a:prstGeom>
        </p:spPr>
      </p:pic>
      <p:pic>
        <p:nvPicPr>
          <p:cNvPr id="36" name="Picture 15">
            <a:extLst>
              <a:ext uri="{FF2B5EF4-FFF2-40B4-BE49-F238E27FC236}">
                <a16:creationId xmlns:a16="http://schemas.microsoft.com/office/drawing/2014/main" id="{0F19D37D-BE42-4F86-B9C7-E1207F7152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5175242"/>
            <a:ext cx="484018" cy="484018"/>
          </a:xfrm>
          <a:prstGeom prst="rect">
            <a:avLst/>
          </a:prstGeom>
        </p:spPr>
      </p:pic>
      <p:sp>
        <p:nvSpPr>
          <p:cNvPr id="37" name="TextBox 16">
            <a:extLst>
              <a:ext uri="{FF2B5EF4-FFF2-40B4-BE49-F238E27FC236}">
                <a16:creationId xmlns:a16="http://schemas.microsoft.com/office/drawing/2014/main" id="{935EAFCE-BEFB-407F-A389-3AB0D73B0E30}"/>
              </a:ext>
            </a:extLst>
          </p:cNvPr>
          <p:cNvSpPr txBox="1"/>
          <p:nvPr userDrawn="1"/>
        </p:nvSpPr>
        <p:spPr>
          <a:xfrm>
            <a:off x="5834435" y="2385644"/>
            <a:ext cx="366968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i-FI" dirty="0">
                <a:latin typeface="Source Sans Pro" panose="020B0503030403020204" pitchFamily="34" charset="0"/>
              </a:rPr>
              <a:t>ttk.fi/uutiskirjeet</a:t>
            </a:r>
            <a:endParaRPr lang="en-FI" dirty="0">
              <a:latin typeface="Source Sans Pro" panose="020B0503030403020204" pitchFamily="34" charset="0"/>
            </a:endParaRPr>
          </a:p>
        </p:txBody>
      </p:sp>
      <p:sp>
        <p:nvSpPr>
          <p:cNvPr id="38" name="TextBox 17">
            <a:extLst>
              <a:ext uri="{FF2B5EF4-FFF2-40B4-BE49-F238E27FC236}">
                <a16:creationId xmlns:a16="http://schemas.microsoft.com/office/drawing/2014/main" id="{7CACCDAA-1FE2-4765-A260-CE3F941CBFF8}"/>
              </a:ext>
            </a:extLst>
          </p:cNvPr>
          <p:cNvSpPr txBox="1"/>
          <p:nvPr userDrawn="1"/>
        </p:nvSpPr>
        <p:spPr>
          <a:xfrm>
            <a:off x="5834435" y="2921301"/>
            <a:ext cx="3669682" cy="450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i-FI" dirty="0" err="1">
                <a:latin typeface="Source Sans Pro" panose="020B0503030403020204" pitchFamily="34" charset="0"/>
              </a:rPr>
              <a:t>telma-lehti.fi</a:t>
            </a:r>
            <a:endParaRPr lang="en-FI" dirty="0">
              <a:latin typeface="Source Sans Pro" panose="020B0503030403020204" pitchFamily="34" charset="0"/>
            </a:endParaRPr>
          </a:p>
        </p:txBody>
      </p:sp>
      <p:sp>
        <p:nvSpPr>
          <p:cNvPr id="39" name="TextBox 18">
            <a:extLst>
              <a:ext uri="{FF2B5EF4-FFF2-40B4-BE49-F238E27FC236}">
                <a16:creationId xmlns:a16="http://schemas.microsoft.com/office/drawing/2014/main" id="{7F7ED0A0-D0D8-4944-BE94-3DF6CBDD13FB}"/>
              </a:ext>
            </a:extLst>
          </p:cNvPr>
          <p:cNvSpPr txBox="1"/>
          <p:nvPr userDrawn="1"/>
        </p:nvSpPr>
        <p:spPr>
          <a:xfrm>
            <a:off x="5834435" y="3497292"/>
            <a:ext cx="3669682" cy="450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fi-FI" b="0" i="0" dirty="0">
                <a:latin typeface="Source Sans Pro" panose="020B0503030403020204" pitchFamily="34" charset="0"/>
              </a:rPr>
              <a:t>Työturvallisuuskeskus</a:t>
            </a:r>
            <a:endParaRPr lang="en-FI" b="0" i="0" dirty="0">
              <a:latin typeface="Source Sans Pro" panose="020B0503030403020204" pitchFamily="34" charset="0"/>
            </a:endParaRPr>
          </a:p>
        </p:txBody>
      </p:sp>
      <p:sp>
        <p:nvSpPr>
          <p:cNvPr id="40" name="TextBox 19">
            <a:extLst>
              <a:ext uri="{FF2B5EF4-FFF2-40B4-BE49-F238E27FC236}">
                <a16:creationId xmlns:a16="http://schemas.microsoft.com/office/drawing/2014/main" id="{030B8428-67C0-44B2-9375-F8EF060E4C6D}"/>
              </a:ext>
            </a:extLst>
          </p:cNvPr>
          <p:cNvSpPr txBox="1"/>
          <p:nvPr userDrawn="1"/>
        </p:nvSpPr>
        <p:spPr>
          <a:xfrm>
            <a:off x="5834435" y="4113617"/>
            <a:ext cx="366968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fi-FI" dirty="0" err="1">
                <a:latin typeface="Source Sans Pro" panose="020B0503030403020204" pitchFamily="34" charset="0"/>
              </a:rPr>
              <a:t>tyoturvallisuus</a:t>
            </a:r>
            <a:endParaRPr lang="en-FI" b="0" i="0" dirty="0">
              <a:latin typeface="Source Sans Pro" panose="020B0503030403020204" pitchFamily="34" charset="0"/>
            </a:endParaRPr>
          </a:p>
        </p:txBody>
      </p:sp>
      <p:sp>
        <p:nvSpPr>
          <p:cNvPr id="41" name="TextBox 20">
            <a:extLst>
              <a:ext uri="{FF2B5EF4-FFF2-40B4-BE49-F238E27FC236}">
                <a16:creationId xmlns:a16="http://schemas.microsoft.com/office/drawing/2014/main" id="{2D974D53-07CE-41D9-A59C-D18C26D96568}"/>
              </a:ext>
            </a:extLst>
          </p:cNvPr>
          <p:cNvSpPr txBox="1"/>
          <p:nvPr userDrawn="1"/>
        </p:nvSpPr>
        <p:spPr>
          <a:xfrm>
            <a:off x="5834435" y="4649274"/>
            <a:ext cx="3669682" cy="450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fi-FI" b="0" i="0" dirty="0">
                <a:latin typeface="Source Sans Pro" panose="020B0503030403020204" pitchFamily="34" charset="0"/>
              </a:rPr>
              <a:t>Työturvallisuuskeskus</a:t>
            </a:r>
            <a:endParaRPr lang="en-FI" b="0" i="0" dirty="0">
              <a:latin typeface="Source Sans Pro" panose="020B0503030403020204" pitchFamily="34" charset="0"/>
            </a:endParaRPr>
          </a:p>
        </p:txBody>
      </p:sp>
      <p:sp>
        <p:nvSpPr>
          <p:cNvPr id="42" name="TextBox 21">
            <a:extLst>
              <a:ext uri="{FF2B5EF4-FFF2-40B4-BE49-F238E27FC236}">
                <a16:creationId xmlns:a16="http://schemas.microsoft.com/office/drawing/2014/main" id="{659C57A0-30CA-4F3B-B236-FB8534C4E8F7}"/>
              </a:ext>
            </a:extLst>
          </p:cNvPr>
          <p:cNvSpPr txBox="1"/>
          <p:nvPr userDrawn="1"/>
        </p:nvSpPr>
        <p:spPr>
          <a:xfrm>
            <a:off x="5834435" y="5225268"/>
            <a:ext cx="3669682" cy="450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fi-FI" b="0" i="0" dirty="0">
                <a:latin typeface="Source Sans Pro" panose="020B0503030403020204" pitchFamily="34" charset="0"/>
              </a:rPr>
              <a:t>Työturvallisuuskeskus</a:t>
            </a:r>
            <a:endParaRPr lang="en-FI" b="0" i="0" dirty="0">
              <a:latin typeface="Source Sans Pro" panose="020B0503030403020204" pitchFamily="34" charset="0"/>
            </a:endParaRPr>
          </a:p>
        </p:txBody>
      </p:sp>
      <p:sp>
        <p:nvSpPr>
          <p:cNvPr id="43" name="TextBox 22">
            <a:extLst>
              <a:ext uri="{FF2B5EF4-FFF2-40B4-BE49-F238E27FC236}">
                <a16:creationId xmlns:a16="http://schemas.microsoft.com/office/drawing/2014/main" id="{FE5CE1E8-4F92-4FE4-85C0-42DB0E69AA7E}"/>
              </a:ext>
            </a:extLst>
          </p:cNvPr>
          <p:cNvSpPr txBox="1"/>
          <p:nvPr userDrawn="1"/>
        </p:nvSpPr>
        <p:spPr>
          <a:xfrm>
            <a:off x="5834435" y="1809653"/>
            <a:ext cx="366968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i-FI" dirty="0">
                <a:latin typeface="Source Sans Pro" panose="020B0503030403020204" pitchFamily="34" charset="0"/>
              </a:rPr>
              <a:t>ttk.fi – ttk.fi/koulutukset</a:t>
            </a:r>
            <a:endParaRPr lang="en-FI" b="0" i="0" dirty="0">
              <a:latin typeface="Source Sans Pro" panose="020B0503030403020204" pitchFamily="34" charset="0"/>
            </a:endParaRPr>
          </a:p>
        </p:txBody>
      </p:sp>
      <p:cxnSp>
        <p:nvCxnSpPr>
          <p:cNvPr id="44" name="Straight Connector 26">
            <a:extLst>
              <a:ext uri="{FF2B5EF4-FFF2-40B4-BE49-F238E27FC236}">
                <a16:creationId xmlns:a16="http://schemas.microsoft.com/office/drawing/2014/main" id="{4C5C37EF-7C2A-4AE2-A0CF-261491F4CC68}"/>
              </a:ext>
            </a:extLst>
          </p:cNvPr>
          <p:cNvCxnSpPr>
            <a:cxnSpLocks/>
          </p:cNvCxnSpPr>
          <p:nvPr userDrawn="1"/>
        </p:nvCxnSpPr>
        <p:spPr>
          <a:xfrm>
            <a:off x="8572500" y="1731080"/>
            <a:ext cx="0" cy="4495419"/>
          </a:xfrm>
          <a:prstGeom prst="line">
            <a:avLst/>
          </a:prstGeom>
          <a:ln w="1905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7">
            <a:extLst>
              <a:ext uri="{FF2B5EF4-FFF2-40B4-BE49-F238E27FC236}">
                <a16:creationId xmlns:a16="http://schemas.microsoft.com/office/drawing/2014/main" id="{094C3211-1956-493A-AF3B-443DE8259C9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1738928"/>
            <a:ext cx="484018" cy="484018"/>
          </a:xfrm>
          <a:prstGeom prst="rect">
            <a:avLst/>
          </a:prstGeom>
        </p:spPr>
      </p:pic>
      <p:pic>
        <p:nvPicPr>
          <p:cNvPr id="46" name="Picture 28">
            <a:extLst>
              <a:ext uri="{FF2B5EF4-FFF2-40B4-BE49-F238E27FC236}">
                <a16:creationId xmlns:a16="http://schemas.microsoft.com/office/drawing/2014/main" id="{A20E7A6A-4F64-4A82-A678-9847FD669EB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2311485"/>
            <a:ext cx="484018" cy="484018"/>
          </a:xfrm>
          <a:prstGeom prst="rect">
            <a:avLst/>
          </a:prstGeom>
        </p:spPr>
      </p:pic>
      <p:pic>
        <p:nvPicPr>
          <p:cNvPr id="47" name="Picture 29">
            <a:extLst>
              <a:ext uri="{FF2B5EF4-FFF2-40B4-BE49-F238E27FC236}">
                <a16:creationId xmlns:a16="http://schemas.microsoft.com/office/drawing/2014/main" id="{A266F27C-0DFC-4148-970E-1F07F774303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2882200"/>
            <a:ext cx="484018" cy="484018"/>
          </a:xfrm>
          <a:prstGeom prst="rect">
            <a:avLst/>
          </a:prstGeom>
        </p:spPr>
      </p:pic>
      <p:pic>
        <p:nvPicPr>
          <p:cNvPr id="48" name="Kuva 2">
            <a:extLst>
              <a:ext uri="{FF2B5EF4-FFF2-40B4-BE49-F238E27FC236}">
                <a16:creationId xmlns:a16="http://schemas.microsoft.com/office/drawing/2014/main" id="{A54FD0D2-3460-43DD-B42A-91BA007B0CD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76769" y="4165418"/>
            <a:ext cx="2343870" cy="1477657"/>
          </a:xfrm>
          <a:prstGeom prst="rect">
            <a:avLst/>
          </a:prstGeom>
          <a:effectLst>
            <a:reflection stA="10000" endPos="65000" dist="50800" dir="5400000" sy="-100000" algn="bl" rotWithShape="0"/>
          </a:effectLst>
        </p:spPr>
      </p:pic>
      <p:pic>
        <p:nvPicPr>
          <p:cNvPr id="49" name="Kuva 3">
            <a:extLst>
              <a:ext uri="{FF2B5EF4-FFF2-40B4-BE49-F238E27FC236}">
                <a16:creationId xmlns:a16="http://schemas.microsoft.com/office/drawing/2014/main" id="{B3B6ED34-0652-4897-8C0B-4B2BB39093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76769" y="1732263"/>
            <a:ext cx="2325765" cy="1471531"/>
          </a:xfrm>
          <a:prstGeom prst="rect">
            <a:avLst/>
          </a:prstGeom>
          <a:effectLst>
            <a:reflection stA="15000" endPos="65000" dist="50800" dir="5400000" sy="-100000" algn="bl" rotWithShape="0"/>
          </a:effectLst>
        </p:spPr>
      </p:pic>
      <p:pic>
        <p:nvPicPr>
          <p:cNvPr id="50" name="Picture 28">
            <a:extLst>
              <a:ext uri="{FF2B5EF4-FFF2-40B4-BE49-F238E27FC236}">
                <a16:creationId xmlns:a16="http://schemas.microsoft.com/office/drawing/2014/main" id="{5153FCBD-4B31-4D89-B6CD-4F0C786F88C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5093" y="5747799"/>
            <a:ext cx="478700" cy="478700"/>
          </a:xfrm>
          <a:prstGeom prst="rect">
            <a:avLst/>
          </a:prstGeom>
        </p:spPr>
      </p:pic>
      <p:sp>
        <p:nvSpPr>
          <p:cNvPr id="51" name="TextBox 21">
            <a:extLst>
              <a:ext uri="{FF2B5EF4-FFF2-40B4-BE49-F238E27FC236}">
                <a16:creationId xmlns:a16="http://schemas.microsoft.com/office/drawing/2014/main" id="{24180C63-53D8-4279-B6AF-C7535435CBDA}"/>
              </a:ext>
            </a:extLst>
          </p:cNvPr>
          <p:cNvSpPr txBox="1"/>
          <p:nvPr userDrawn="1"/>
        </p:nvSpPr>
        <p:spPr>
          <a:xfrm>
            <a:off x="5834435" y="5810349"/>
            <a:ext cx="2603445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fi-FI" b="0" i="0" dirty="0">
                <a:latin typeface="Source Sans Pro" panose="020B0503030403020204" pitchFamily="34" charset="0"/>
              </a:rPr>
              <a:t>Työturvallisuuskeskus</a:t>
            </a:r>
            <a:endParaRPr lang="en-FI" b="0" i="0" dirty="0">
              <a:latin typeface="Source Sans Pro" panose="020B0503030403020204" pitchFamily="34" charset="0"/>
            </a:endParaRPr>
          </a:p>
        </p:txBody>
      </p:sp>
      <p:pic>
        <p:nvPicPr>
          <p:cNvPr id="2" name="Kuva 8">
            <a:extLst>
              <a:ext uri="{FF2B5EF4-FFF2-40B4-BE49-F238E27FC236}">
                <a16:creationId xmlns:a16="http://schemas.microsoft.com/office/drawing/2014/main" id="{F2640035-501C-E2E6-C40B-B7E41D5866A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9542F-3F14-25CE-E533-6352A29549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732BA19-D89F-E240-9451-14AA920405AB}" type="datetime1">
              <a:rPr lang="fi-FI" smtClean="0"/>
              <a:t>3.1.2024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1614D-8912-6C09-F288-768D0FEE0E8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2B8E4-56DB-A164-8D2B-21E6B58249B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348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CA8C5D2-A8C7-7A4F-A2A4-5F8A08AD96BF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1375" y="2065338"/>
            <a:ext cx="7429500" cy="2387600"/>
          </a:xfrm>
        </p:spPr>
        <p:txBody>
          <a:bodyPr anchor="ctr" anchorCtr="0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70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04BCAE5B-3508-0F42-B341-3C3FF33814D6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1375" y="2065338"/>
            <a:ext cx="7429500" cy="2387600"/>
          </a:xfrm>
        </p:spPr>
        <p:txBody>
          <a:bodyPr anchor="ctr" anchorCtr="0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9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552E9CA7-EAA2-024C-9B5C-8E3218921097}"/>
              </a:ext>
            </a:extLst>
          </p:cNvPr>
          <p:cNvSpPr/>
          <p:nvPr userDrawn="1"/>
        </p:nvSpPr>
        <p:spPr>
          <a:xfrm>
            <a:off x="3241674" y="0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rgbClr val="79B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122363"/>
            <a:ext cx="4829175" cy="31734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4829175" cy="952501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  <p:sp>
        <p:nvSpPr>
          <p:cNvPr id="5" name="Tekstiruutu 3">
            <a:extLst>
              <a:ext uri="{FF2B5EF4-FFF2-40B4-BE49-F238E27FC236}">
                <a16:creationId xmlns:a16="http://schemas.microsoft.com/office/drawing/2014/main" id="{0EF700CC-4FA8-75B4-3F30-6BDCB797D17E}"/>
              </a:ext>
            </a:extLst>
          </p:cNvPr>
          <p:cNvSpPr txBox="1"/>
          <p:nvPr userDrawn="1"/>
        </p:nvSpPr>
        <p:spPr>
          <a:xfrm>
            <a:off x="7362284" y="2461930"/>
            <a:ext cx="4489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Parasta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työturvallisuutta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yhteistyöllä</a:t>
            </a:r>
          </a:p>
        </p:txBody>
      </p:sp>
    </p:spTree>
    <p:extLst>
      <p:ext uri="{BB962C8B-B14F-4D97-AF65-F5344CB8AC3E}">
        <p14:creationId xmlns:p14="http://schemas.microsoft.com/office/powerpoint/2010/main" val="1025533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AE89B888-BC1F-964F-B259-460D3E52C4AC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1375" y="2065338"/>
            <a:ext cx="7429500" cy="2387600"/>
          </a:xfrm>
        </p:spPr>
        <p:txBody>
          <a:bodyPr anchor="ctr" anchorCtr="0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45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CA8C5D2-A8C7-7A4F-A2A4-5F8A08AD96BF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1375" y="2065338"/>
            <a:ext cx="7429500" cy="2387600"/>
          </a:xfrm>
        </p:spPr>
        <p:txBody>
          <a:bodyPr anchor="ctr" anchorCtr="0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619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AE89B888-BC1F-964F-B259-460D3E52C4AC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1375" y="2065338"/>
            <a:ext cx="7429500" cy="2387600"/>
          </a:xfrm>
        </p:spPr>
        <p:txBody>
          <a:bodyPr anchor="ctr" anchorCtr="0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02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petus otsikko ja sisältö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EDFFD80-A5F4-ED4C-91E2-BEAE0F6E64AF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650" y="1122363"/>
            <a:ext cx="6648450" cy="2078037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6650" y="3429000"/>
            <a:ext cx="6648450" cy="1828800"/>
          </a:xfrm>
        </p:spPr>
        <p:txBody>
          <a:bodyPr/>
          <a:lstStyle>
            <a:lvl1pPr marL="0" indent="0" algn="l"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yhteystiedot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65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petus otsikko ja sisältö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4056818F-71AE-5842-9FF3-AD8BAD540C91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650" y="1122363"/>
            <a:ext cx="6648450" cy="2078037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6650" y="3429000"/>
            <a:ext cx="6648450" cy="1828800"/>
          </a:xfrm>
        </p:spPr>
        <p:txBody>
          <a:bodyPr/>
          <a:lstStyle>
            <a:lvl1pPr marL="0" indent="0" algn="l"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yhteystiedot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2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petus otsikko ja sisältö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DF983A4E-DC63-AB43-B346-73384C8B94B2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650" y="1122363"/>
            <a:ext cx="6648450" cy="2078037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6650" y="3429000"/>
            <a:ext cx="6648450" cy="1828800"/>
          </a:xfrm>
        </p:spPr>
        <p:txBody>
          <a:bodyPr/>
          <a:lstStyle>
            <a:lvl1pPr marL="0" indent="0" algn="l"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yhteystiedot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703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otsikko ja sisältö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EDFFD80-A5F4-ED4C-91E2-BEAE0F6E64AF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650" y="1122363"/>
            <a:ext cx="6648450" cy="2078037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6650" y="3429000"/>
            <a:ext cx="6648450" cy="1828800"/>
          </a:xfrm>
        </p:spPr>
        <p:txBody>
          <a:bodyPr/>
          <a:lstStyle>
            <a:lvl1pPr marL="0" indent="0" algn="l"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yhteystiedot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409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petus otsikko ja sisältö vaale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DF983A4E-DC63-AB43-B346-73384C8B94B2}"/>
              </a:ext>
            </a:extLst>
          </p:cNvPr>
          <p:cNvSpPr/>
          <p:nvPr userDrawn="1"/>
        </p:nvSpPr>
        <p:spPr>
          <a:xfrm>
            <a:off x="-2388" y="0"/>
            <a:ext cx="12194388" cy="6860706"/>
          </a:xfrm>
          <a:custGeom>
            <a:avLst/>
            <a:gdLst>
              <a:gd name="connsiteX0" fmla="*/ 0 w 12194388"/>
              <a:gd name="connsiteY0" fmla="*/ 0 h 6860706"/>
              <a:gd name="connsiteX1" fmla="*/ 8852672 w 12194388"/>
              <a:gd name="connsiteY1" fmla="*/ 0 h 6860706"/>
              <a:gd name="connsiteX2" fmla="*/ 8852672 w 12194388"/>
              <a:gd name="connsiteY2" fmla="*/ 1 h 6860706"/>
              <a:gd name="connsiteX3" fmla="*/ 12194388 w 12194388"/>
              <a:gd name="connsiteY3" fmla="*/ 1 h 6860706"/>
              <a:gd name="connsiteX4" fmla="*/ 12194388 w 12194388"/>
              <a:gd name="connsiteY4" fmla="*/ 6858001 h 6860706"/>
              <a:gd name="connsiteX5" fmla="*/ 3345612 w 12194388"/>
              <a:gd name="connsiteY5" fmla="*/ 6858001 h 6860706"/>
              <a:gd name="connsiteX6" fmla="*/ 3342221 w 12194388"/>
              <a:gd name="connsiteY6" fmla="*/ 6860706 h 6860706"/>
              <a:gd name="connsiteX7" fmla="*/ 493908 w 12194388"/>
              <a:gd name="connsiteY7" fmla="*/ 4245306 h 6860706"/>
              <a:gd name="connsiteX8" fmla="*/ 12206 w 12194388"/>
              <a:gd name="connsiteY8" fmla="*/ 3973483 h 6860706"/>
              <a:gd name="connsiteX9" fmla="*/ 0 w 12194388"/>
              <a:gd name="connsiteY9" fmla="*/ 3973483 h 686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388" h="6860706">
                <a:moveTo>
                  <a:pt x="0" y="0"/>
                </a:moveTo>
                <a:lnTo>
                  <a:pt x="8852672" y="0"/>
                </a:lnTo>
                <a:lnTo>
                  <a:pt x="8852672" y="1"/>
                </a:lnTo>
                <a:lnTo>
                  <a:pt x="12194388" y="1"/>
                </a:lnTo>
                <a:lnTo>
                  <a:pt x="12194388" y="6858001"/>
                </a:lnTo>
                <a:lnTo>
                  <a:pt x="3345612" y="6858001"/>
                </a:lnTo>
                <a:lnTo>
                  <a:pt x="3342221" y="6860706"/>
                </a:lnTo>
                <a:cubicBezTo>
                  <a:pt x="2594193" y="5809920"/>
                  <a:pt x="1619693" y="4922759"/>
                  <a:pt x="493908" y="4245306"/>
                </a:cubicBezTo>
                <a:lnTo>
                  <a:pt x="12206" y="3973483"/>
                </a:lnTo>
                <a:lnTo>
                  <a:pt x="0" y="3973483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6650" y="1122363"/>
            <a:ext cx="6648450" cy="2078037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6650" y="3429000"/>
            <a:ext cx="6648450" cy="1828800"/>
          </a:xfrm>
        </p:spPr>
        <p:txBody>
          <a:bodyPr/>
          <a:lstStyle>
            <a:lvl1pPr marL="0" indent="0" algn="l"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yhteystiedot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0788EA-7D58-4A11-B50A-B99B66C5E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23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DC06D9-BF88-44C2-9806-D43973A2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748E7-65BC-4636-AB75-C9E4F6FDC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7A5EF4-27CF-46BD-AF82-7C57AA00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476F-D32E-1C46-8978-D883FE3D6A6A}" type="datetime1">
              <a:rPr lang="fi-FI" smtClean="0"/>
              <a:t>3.1.2024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3A58BE-1C2A-434D-879D-FC2F9077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05A069-D295-4E87-A5FE-D144CC78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F34F7-B517-4F65-A8A6-D2214EC18EA3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3863063-A133-4924-B59E-5DEA2E619F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05" y="6424386"/>
            <a:ext cx="2825502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3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>
            <a:extLst>
              <a:ext uri="{FF2B5EF4-FFF2-40B4-BE49-F238E27FC236}">
                <a16:creationId xmlns:a16="http://schemas.microsoft.com/office/drawing/2014/main" id="{CD12DB6F-08E1-684C-8A1E-B4D8AECCFFC0}"/>
              </a:ext>
            </a:extLst>
          </p:cNvPr>
          <p:cNvSpPr/>
          <p:nvPr userDrawn="1"/>
        </p:nvSpPr>
        <p:spPr>
          <a:xfrm>
            <a:off x="3241674" y="0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122363"/>
            <a:ext cx="4829175" cy="31734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4829175" cy="952501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  <p:sp>
        <p:nvSpPr>
          <p:cNvPr id="5" name="Tekstiruutu 3">
            <a:extLst>
              <a:ext uri="{FF2B5EF4-FFF2-40B4-BE49-F238E27FC236}">
                <a16:creationId xmlns:a16="http://schemas.microsoft.com/office/drawing/2014/main" id="{80CFF646-83F5-4BDF-A9BB-2CB9236F5775}"/>
              </a:ext>
            </a:extLst>
          </p:cNvPr>
          <p:cNvSpPr txBox="1"/>
          <p:nvPr userDrawn="1"/>
        </p:nvSpPr>
        <p:spPr>
          <a:xfrm>
            <a:off x="7362284" y="2461930"/>
            <a:ext cx="4489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Parasta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työturvallisuutta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yhteistyöllä</a:t>
            </a:r>
          </a:p>
        </p:txBody>
      </p:sp>
    </p:spTree>
    <p:extLst>
      <p:ext uri="{BB962C8B-B14F-4D97-AF65-F5344CB8AC3E}">
        <p14:creationId xmlns:p14="http://schemas.microsoft.com/office/powerpoint/2010/main" val="305524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 vaale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552E9CA7-EAA2-024C-9B5C-8E3218921097}"/>
              </a:ext>
            </a:extLst>
          </p:cNvPr>
          <p:cNvSpPr/>
          <p:nvPr userDrawn="1"/>
        </p:nvSpPr>
        <p:spPr>
          <a:xfrm>
            <a:off x="3241674" y="0"/>
            <a:ext cx="8950327" cy="6857999"/>
          </a:xfrm>
          <a:custGeom>
            <a:avLst/>
            <a:gdLst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258514 w 8950327"/>
              <a:gd name="connsiteY4" fmla="*/ 0 h 6857999"/>
              <a:gd name="connsiteX5" fmla="*/ 3394257 w 8950327"/>
              <a:gd name="connsiteY5" fmla="*/ 0 h 6857999"/>
              <a:gd name="connsiteX6" fmla="*/ 8950326 w 8950327"/>
              <a:gd name="connsiteY6" fmla="*/ 0 h 6857999"/>
              <a:gd name="connsiteX7" fmla="*/ 8950327 w 8950327"/>
              <a:gd name="connsiteY7" fmla="*/ 0 h 6857999"/>
              <a:gd name="connsiteX8" fmla="*/ 8950327 w 8950327"/>
              <a:gd name="connsiteY8" fmla="*/ 6857999 h 6857999"/>
              <a:gd name="connsiteX9" fmla="*/ 8950326 w 8950327"/>
              <a:gd name="connsiteY9" fmla="*/ 6857999 h 6857999"/>
              <a:gd name="connsiteX10" fmla="*/ 4410643 w 8950327"/>
              <a:gd name="connsiteY10" fmla="*/ 6857999 h 6857999"/>
              <a:gd name="connsiteX11" fmla="*/ 4410642 w 8950327"/>
              <a:gd name="connsiteY11" fmla="*/ 6857999 h 6857999"/>
              <a:gd name="connsiteX12" fmla="*/ 3394257 w 8950327"/>
              <a:gd name="connsiteY12" fmla="*/ 6857999 h 6857999"/>
              <a:gd name="connsiteX13" fmla="*/ 3205103 w 8950327"/>
              <a:gd name="connsiteY13" fmla="*/ 6857999 h 6857999"/>
              <a:gd name="connsiteX14" fmla="*/ 3245666 w 8950327"/>
              <a:gd name="connsiteY14" fmla="*/ 6562460 h 6857999"/>
              <a:gd name="connsiteX15" fmla="*/ 3138685 w 8950327"/>
              <a:gd name="connsiteY15" fmla="*/ 4435892 h 6857999"/>
              <a:gd name="connsiteX16" fmla="*/ 0 w 8950327"/>
              <a:gd name="connsiteY16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3394257 w 8950327"/>
              <a:gd name="connsiteY4" fmla="*/ 0 h 6857999"/>
              <a:gd name="connsiteX5" fmla="*/ 8950326 w 8950327"/>
              <a:gd name="connsiteY5" fmla="*/ 0 h 6857999"/>
              <a:gd name="connsiteX6" fmla="*/ 8950327 w 8950327"/>
              <a:gd name="connsiteY6" fmla="*/ 0 h 6857999"/>
              <a:gd name="connsiteX7" fmla="*/ 8950327 w 8950327"/>
              <a:gd name="connsiteY7" fmla="*/ 6857999 h 6857999"/>
              <a:gd name="connsiteX8" fmla="*/ 8950326 w 8950327"/>
              <a:gd name="connsiteY8" fmla="*/ 6857999 h 6857999"/>
              <a:gd name="connsiteX9" fmla="*/ 4410643 w 8950327"/>
              <a:gd name="connsiteY9" fmla="*/ 6857999 h 6857999"/>
              <a:gd name="connsiteX10" fmla="*/ 4410642 w 8950327"/>
              <a:gd name="connsiteY10" fmla="*/ 6857999 h 6857999"/>
              <a:gd name="connsiteX11" fmla="*/ 3394257 w 8950327"/>
              <a:gd name="connsiteY11" fmla="*/ 6857999 h 6857999"/>
              <a:gd name="connsiteX12" fmla="*/ 3205103 w 8950327"/>
              <a:gd name="connsiteY12" fmla="*/ 6857999 h 6857999"/>
              <a:gd name="connsiteX13" fmla="*/ 3245666 w 8950327"/>
              <a:gd name="connsiteY13" fmla="*/ 6562460 h 6857999"/>
              <a:gd name="connsiteX14" fmla="*/ 3138685 w 8950327"/>
              <a:gd name="connsiteY14" fmla="*/ 4435892 h 6857999"/>
              <a:gd name="connsiteX15" fmla="*/ 0 w 8950327"/>
              <a:gd name="connsiteY15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3394257 w 8950327"/>
              <a:gd name="connsiteY3" fmla="*/ 36474 h 6857999"/>
              <a:gd name="connsiteX4" fmla="*/ 8950326 w 8950327"/>
              <a:gd name="connsiteY4" fmla="*/ 0 h 6857999"/>
              <a:gd name="connsiteX5" fmla="*/ 8950327 w 8950327"/>
              <a:gd name="connsiteY5" fmla="*/ 0 h 6857999"/>
              <a:gd name="connsiteX6" fmla="*/ 8950327 w 8950327"/>
              <a:gd name="connsiteY6" fmla="*/ 6857999 h 6857999"/>
              <a:gd name="connsiteX7" fmla="*/ 8950326 w 8950327"/>
              <a:gd name="connsiteY7" fmla="*/ 6857999 h 6857999"/>
              <a:gd name="connsiteX8" fmla="*/ 4410643 w 8950327"/>
              <a:gd name="connsiteY8" fmla="*/ 6857999 h 6857999"/>
              <a:gd name="connsiteX9" fmla="*/ 4410642 w 8950327"/>
              <a:gd name="connsiteY9" fmla="*/ 6857999 h 6857999"/>
              <a:gd name="connsiteX10" fmla="*/ 3394257 w 8950327"/>
              <a:gd name="connsiteY10" fmla="*/ 6857999 h 6857999"/>
              <a:gd name="connsiteX11" fmla="*/ 3205103 w 8950327"/>
              <a:gd name="connsiteY11" fmla="*/ 6857999 h 6857999"/>
              <a:gd name="connsiteX12" fmla="*/ 3245666 w 8950327"/>
              <a:gd name="connsiteY12" fmla="*/ 6562460 h 6857999"/>
              <a:gd name="connsiteX13" fmla="*/ 3138685 w 8950327"/>
              <a:gd name="connsiteY13" fmla="*/ 4435892 h 6857999"/>
              <a:gd name="connsiteX14" fmla="*/ 0 w 8950327"/>
              <a:gd name="connsiteY14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3394257 w 8950327"/>
              <a:gd name="connsiteY2" fmla="*/ 36474 h 6857999"/>
              <a:gd name="connsiteX3" fmla="*/ 8950326 w 8950327"/>
              <a:gd name="connsiteY3" fmla="*/ 0 h 6857999"/>
              <a:gd name="connsiteX4" fmla="*/ 8950327 w 8950327"/>
              <a:gd name="connsiteY4" fmla="*/ 0 h 6857999"/>
              <a:gd name="connsiteX5" fmla="*/ 8950327 w 8950327"/>
              <a:gd name="connsiteY5" fmla="*/ 6857999 h 6857999"/>
              <a:gd name="connsiteX6" fmla="*/ 8950326 w 8950327"/>
              <a:gd name="connsiteY6" fmla="*/ 6857999 h 6857999"/>
              <a:gd name="connsiteX7" fmla="*/ 4410643 w 8950327"/>
              <a:gd name="connsiteY7" fmla="*/ 6857999 h 6857999"/>
              <a:gd name="connsiteX8" fmla="*/ 4410642 w 8950327"/>
              <a:gd name="connsiteY8" fmla="*/ 6857999 h 6857999"/>
              <a:gd name="connsiteX9" fmla="*/ 3394257 w 8950327"/>
              <a:gd name="connsiteY9" fmla="*/ 6857999 h 6857999"/>
              <a:gd name="connsiteX10" fmla="*/ 3205103 w 8950327"/>
              <a:gd name="connsiteY10" fmla="*/ 6857999 h 6857999"/>
              <a:gd name="connsiteX11" fmla="*/ 3245666 w 8950327"/>
              <a:gd name="connsiteY11" fmla="*/ 6562460 h 6857999"/>
              <a:gd name="connsiteX12" fmla="*/ 3138685 w 8950327"/>
              <a:gd name="connsiteY12" fmla="*/ 4435892 h 6857999"/>
              <a:gd name="connsiteX13" fmla="*/ 0 w 8950327"/>
              <a:gd name="connsiteY13" fmla="*/ 0 h 6857999"/>
              <a:gd name="connsiteX0" fmla="*/ 0 w 8950327"/>
              <a:gd name="connsiteY0" fmla="*/ 0 h 6857999"/>
              <a:gd name="connsiteX1" fmla="*/ 3258513 w 8950327"/>
              <a:gd name="connsiteY1" fmla="*/ 0 h 6857999"/>
              <a:gd name="connsiteX2" fmla="*/ 8950326 w 8950327"/>
              <a:gd name="connsiteY2" fmla="*/ 0 h 6857999"/>
              <a:gd name="connsiteX3" fmla="*/ 8950327 w 8950327"/>
              <a:gd name="connsiteY3" fmla="*/ 0 h 6857999"/>
              <a:gd name="connsiteX4" fmla="*/ 8950327 w 8950327"/>
              <a:gd name="connsiteY4" fmla="*/ 6857999 h 6857999"/>
              <a:gd name="connsiteX5" fmla="*/ 8950326 w 8950327"/>
              <a:gd name="connsiteY5" fmla="*/ 6857999 h 6857999"/>
              <a:gd name="connsiteX6" fmla="*/ 4410643 w 8950327"/>
              <a:gd name="connsiteY6" fmla="*/ 6857999 h 6857999"/>
              <a:gd name="connsiteX7" fmla="*/ 4410642 w 8950327"/>
              <a:gd name="connsiteY7" fmla="*/ 6857999 h 6857999"/>
              <a:gd name="connsiteX8" fmla="*/ 3394257 w 8950327"/>
              <a:gd name="connsiteY8" fmla="*/ 6857999 h 6857999"/>
              <a:gd name="connsiteX9" fmla="*/ 3205103 w 8950327"/>
              <a:gd name="connsiteY9" fmla="*/ 6857999 h 6857999"/>
              <a:gd name="connsiteX10" fmla="*/ 3245666 w 8950327"/>
              <a:gd name="connsiteY10" fmla="*/ 6562460 h 6857999"/>
              <a:gd name="connsiteX11" fmla="*/ 3138685 w 8950327"/>
              <a:gd name="connsiteY11" fmla="*/ 4435892 h 6857999"/>
              <a:gd name="connsiteX12" fmla="*/ 0 w 8950327"/>
              <a:gd name="connsiteY12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394257 w 8950327"/>
              <a:gd name="connsiteY7" fmla="*/ 6857999 h 6857999"/>
              <a:gd name="connsiteX8" fmla="*/ 3205103 w 8950327"/>
              <a:gd name="connsiteY8" fmla="*/ 6857999 h 6857999"/>
              <a:gd name="connsiteX9" fmla="*/ 3245666 w 8950327"/>
              <a:gd name="connsiteY9" fmla="*/ 6562460 h 6857999"/>
              <a:gd name="connsiteX10" fmla="*/ 3138685 w 8950327"/>
              <a:gd name="connsiteY10" fmla="*/ 4435892 h 6857999"/>
              <a:gd name="connsiteX11" fmla="*/ 0 w 8950327"/>
              <a:gd name="connsiteY11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4410642 w 8950327"/>
              <a:gd name="connsiteY6" fmla="*/ 6857999 h 6857999"/>
              <a:gd name="connsiteX7" fmla="*/ 3205103 w 8950327"/>
              <a:gd name="connsiteY7" fmla="*/ 6857999 h 6857999"/>
              <a:gd name="connsiteX8" fmla="*/ 3245666 w 8950327"/>
              <a:gd name="connsiteY8" fmla="*/ 6562460 h 6857999"/>
              <a:gd name="connsiteX9" fmla="*/ 3138685 w 8950327"/>
              <a:gd name="connsiteY9" fmla="*/ 4435892 h 6857999"/>
              <a:gd name="connsiteX10" fmla="*/ 0 w 8950327"/>
              <a:gd name="connsiteY10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4410643 w 8950327"/>
              <a:gd name="connsiteY5" fmla="*/ 6857999 h 6857999"/>
              <a:gd name="connsiteX6" fmla="*/ 3205103 w 8950327"/>
              <a:gd name="connsiteY6" fmla="*/ 6857999 h 6857999"/>
              <a:gd name="connsiteX7" fmla="*/ 3245666 w 8950327"/>
              <a:gd name="connsiteY7" fmla="*/ 6562460 h 6857999"/>
              <a:gd name="connsiteX8" fmla="*/ 3138685 w 8950327"/>
              <a:gd name="connsiteY8" fmla="*/ 4435892 h 6857999"/>
              <a:gd name="connsiteX9" fmla="*/ 0 w 8950327"/>
              <a:gd name="connsiteY9" fmla="*/ 0 h 6857999"/>
              <a:gd name="connsiteX0" fmla="*/ 0 w 8950327"/>
              <a:gd name="connsiteY0" fmla="*/ 0 h 6857999"/>
              <a:gd name="connsiteX1" fmla="*/ 8950326 w 8950327"/>
              <a:gd name="connsiteY1" fmla="*/ 0 h 6857999"/>
              <a:gd name="connsiteX2" fmla="*/ 8950327 w 8950327"/>
              <a:gd name="connsiteY2" fmla="*/ 0 h 6857999"/>
              <a:gd name="connsiteX3" fmla="*/ 8950327 w 8950327"/>
              <a:gd name="connsiteY3" fmla="*/ 6857999 h 6857999"/>
              <a:gd name="connsiteX4" fmla="*/ 8950326 w 8950327"/>
              <a:gd name="connsiteY4" fmla="*/ 6857999 h 6857999"/>
              <a:gd name="connsiteX5" fmla="*/ 3205103 w 8950327"/>
              <a:gd name="connsiteY5" fmla="*/ 6857999 h 6857999"/>
              <a:gd name="connsiteX6" fmla="*/ 3245666 w 8950327"/>
              <a:gd name="connsiteY6" fmla="*/ 6562460 h 6857999"/>
              <a:gd name="connsiteX7" fmla="*/ 3138685 w 8950327"/>
              <a:gd name="connsiteY7" fmla="*/ 4435892 h 6857999"/>
              <a:gd name="connsiteX8" fmla="*/ 0 w 8950327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50327" h="6857999">
                <a:moveTo>
                  <a:pt x="0" y="0"/>
                </a:moveTo>
                <a:lnTo>
                  <a:pt x="8950326" y="0"/>
                </a:lnTo>
                <a:lnTo>
                  <a:pt x="8950327" y="0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122363"/>
            <a:ext cx="4829175" cy="31734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4829175" cy="952501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  <p:sp>
        <p:nvSpPr>
          <p:cNvPr id="5" name="Tekstiruutu 3">
            <a:extLst>
              <a:ext uri="{FF2B5EF4-FFF2-40B4-BE49-F238E27FC236}">
                <a16:creationId xmlns:a16="http://schemas.microsoft.com/office/drawing/2014/main" id="{1C9A683C-0E3F-3CD4-0FDC-28634CA10C2F}"/>
              </a:ext>
            </a:extLst>
          </p:cNvPr>
          <p:cNvSpPr txBox="1"/>
          <p:nvPr userDrawn="1"/>
        </p:nvSpPr>
        <p:spPr>
          <a:xfrm>
            <a:off x="7362284" y="2461930"/>
            <a:ext cx="4489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Parasta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työturvallisuutta</a:t>
            </a:r>
          </a:p>
          <a:p>
            <a:pPr algn="l"/>
            <a:r>
              <a:rPr lang="fi-FI" sz="4000" b="0" i="0" dirty="0">
                <a:solidFill>
                  <a:schemeClr val="tx1"/>
                </a:solidFill>
                <a:latin typeface="Barlow" pitchFamily="2" charset="77"/>
              </a:rPr>
              <a:t>yhteistyöllä</a:t>
            </a:r>
          </a:p>
        </p:txBody>
      </p:sp>
    </p:spTree>
    <p:extLst>
      <p:ext uri="{BB962C8B-B14F-4D97-AF65-F5344CB8AC3E}">
        <p14:creationId xmlns:p14="http://schemas.microsoft.com/office/powerpoint/2010/main" val="31290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0056E5D-7848-5B4A-B9C0-30BC6F991C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41674" y="0"/>
            <a:ext cx="8950326" cy="6857999"/>
          </a:xfrm>
          <a:custGeom>
            <a:avLst/>
            <a:gdLst>
              <a:gd name="connsiteX0" fmla="*/ 0 w 8950326"/>
              <a:gd name="connsiteY0" fmla="*/ 0 h 6857999"/>
              <a:gd name="connsiteX1" fmla="*/ 8950326 w 8950326"/>
              <a:gd name="connsiteY1" fmla="*/ 0 h 6857999"/>
              <a:gd name="connsiteX2" fmla="*/ 8950326 w 8950326"/>
              <a:gd name="connsiteY2" fmla="*/ 6857999 h 6857999"/>
              <a:gd name="connsiteX3" fmla="*/ 3205103 w 8950326"/>
              <a:gd name="connsiteY3" fmla="*/ 6857999 h 6857999"/>
              <a:gd name="connsiteX4" fmla="*/ 3245666 w 8950326"/>
              <a:gd name="connsiteY4" fmla="*/ 6562460 h 6857999"/>
              <a:gd name="connsiteX5" fmla="*/ 3138685 w 8950326"/>
              <a:gd name="connsiteY5" fmla="*/ 4435892 h 6857999"/>
              <a:gd name="connsiteX6" fmla="*/ 0 w 8950326"/>
              <a:gd name="connsiteY6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0326" h="6857999">
                <a:moveTo>
                  <a:pt x="0" y="0"/>
                </a:moveTo>
                <a:lnTo>
                  <a:pt x="8950326" y="0"/>
                </a:lnTo>
                <a:lnTo>
                  <a:pt x="8950326" y="6857999"/>
                </a:lnTo>
                <a:lnTo>
                  <a:pt x="3205103" y="6857999"/>
                </a:lnTo>
                <a:lnTo>
                  <a:pt x="3245666" y="6562460"/>
                </a:lnTo>
                <a:cubicBezTo>
                  <a:pt x="3324793" y="5869612"/>
                  <a:pt x="3294509" y="5154819"/>
                  <a:pt x="3138685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FI" dirty="0"/>
              <a:t>Click to add picture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122363"/>
            <a:ext cx="4829175" cy="31734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4E59CF-69EB-49E0-8702-70C3CBF3C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4829175" cy="952501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30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5D1A79D5-E596-0F47-A204-F0C54E62BF1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42474" y="1"/>
            <a:ext cx="9849526" cy="6857999"/>
          </a:xfrm>
          <a:custGeom>
            <a:avLst/>
            <a:gdLst>
              <a:gd name="connsiteX0" fmla="*/ 0 w 9849526"/>
              <a:gd name="connsiteY0" fmla="*/ 0 h 6857999"/>
              <a:gd name="connsiteX1" fmla="*/ 6736212 w 9849526"/>
              <a:gd name="connsiteY1" fmla="*/ 0 h 6857999"/>
              <a:gd name="connsiteX2" fmla="*/ 8950326 w 9849526"/>
              <a:gd name="connsiteY2" fmla="*/ 0 h 6857999"/>
              <a:gd name="connsiteX3" fmla="*/ 8950327 w 9849526"/>
              <a:gd name="connsiteY3" fmla="*/ 0 h 6857999"/>
              <a:gd name="connsiteX4" fmla="*/ 9849526 w 9849526"/>
              <a:gd name="connsiteY4" fmla="*/ 0 h 6857999"/>
              <a:gd name="connsiteX5" fmla="*/ 9849526 w 9849526"/>
              <a:gd name="connsiteY5" fmla="*/ 6857999 h 6857999"/>
              <a:gd name="connsiteX6" fmla="*/ 8950327 w 9849526"/>
              <a:gd name="connsiteY6" fmla="*/ 6857999 h 6857999"/>
              <a:gd name="connsiteX7" fmla="*/ 8950326 w 9849526"/>
              <a:gd name="connsiteY7" fmla="*/ 6857999 h 6857999"/>
              <a:gd name="connsiteX8" fmla="*/ 6736212 w 9849526"/>
              <a:gd name="connsiteY8" fmla="*/ 6857999 h 6857999"/>
              <a:gd name="connsiteX9" fmla="*/ 3205104 w 9849526"/>
              <a:gd name="connsiteY9" fmla="*/ 6857999 h 6857999"/>
              <a:gd name="connsiteX10" fmla="*/ 3245666 w 9849526"/>
              <a:gd name="connsiteY10" fmla="*/ 6562460 h 6857999"/>
              <a:gd name="connsiteX11" fmla="*/ 3138686 w 9849526"/>
              <a:gd name="connsiteY11" fmla="*/ 4435892 h 6857999"/>
              <a:gd name="connsiteX12" fmla="*/ 0 w 9849526"/>
              <a:gd name="connsiteY12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49526" h="6857999">
                <a:moveTo>
                  <a:pt x="0" y="0"/>
                </a:moveTo>
                <a:lnTo>
                  <a:pt x="6736212" y="0"/>
                </a:lnTo>
                <a:lnTo>
                  <a:pt x="8950326" y="0"/>
                </a:lnTo>
                <a:lnTo>
                  <a:pt x="8950327" y="0"/>
                </a:lnTo>
                <a:lnTo>
                  <a:pt x="9849526" y="0"/>
                </a:lnTo>
                <a:lnTo>
                  <a:pt x="9849526" y="6857999"/>
                </a:lnTo>
                <a:lnTo>
                  <a:pt x="8950327" y="6857999"/>
                </a:lnTo>
                <a:lnTo>
                  <a:pt x="8950326" y="6857999"/>
                </a:lnTo>
                <a:lnTo>
                  <a:pt x="6736212" y="6857999"/>
                </a:lnTo>
                <a:lnTo>
                  <a:pt x="3205104" y="6857999"/>
                </a:lnTo>
                <a:lnTo>
                  <a:pt x="3245666" y="6562460"/>
                </a:lnTo>
                <a:cubicBezTo>
                  <a:pt x="3324794" y="5869612"/>
                  <a:pt x="3294509" y="5154819"/>
                  <a:pt x="3138686" y="4435892"/>
                </a:cubicBezTo>
                <a:cubicBezTo>
                  <a:pt x="2734778" y="2569984"/>
                  <a:pt x="1570795" y="1019769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FI" dirty="0"/>
              <a:t>Click to add picture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1D3E21-6426-42E2-958C-DDBC5A430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6" y="1798638"/>
            <a:ext cx="3752850" cy="3173412"/>
          </a:xfrm>
        </p:spPr>
        <p:txBody>
          <a:bodyPr anchor="ctr" anchorCtr="0"/>
          <a:lstStyle>
            <a:lvl1pPr algn="l">
              <a:defRPr sz="30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E7EFC54-0BC2-401F-A489-953F98D93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1" y="6025255"/>
            <a:ext cx="1914148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49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2 riviä ja sisältö +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DC06D9-BF88-44C2-9806-D43973A2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476250"/>
            <a:ext cx="8820000" cy="9239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8" name="Kuva 8">
            <a:extLst>
              <a:ext uri="{FF2B5EF4-FFF2-40B4-BE49-F238E27FC236}">
                <a16:creationId xmlns:a16="http://schemas.microsoft.com/office/drawing/2014/main" id="{D3F42063-94E9-B94D-86E6-91DB7B193E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FC9A493A-8A27-D14D-AE7E-2A282CBF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825625"/>
            <a:ext cx="9579768" cy="409892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2C079-E735-BC50-9D73-94B1D2E2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9B5B-96DE-F24A-8CD7-D1B94A89EE0A}" type="datetime1">
              <a:rPr lang="fi-FI" smtClean="0"/>
              <a:t>3.1.2024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3F575-DE83-491B-FBCE-C31CC254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B66F0-B800-3D5D-E606-527067C6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68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alaotsikko ja sisältö +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FC9A493A-8A27-D14D-AE7E-2A282CBF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825625"/>
            <a:ext cx="9579768" cy="409892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90C7E61-D58D-4345-9B1C-4C073798CF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5" y="946022"/>
            <a:ext cx="8820000" cy="411163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CC8581F2-4AD2-2E46-976D-94BD130811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469" y="476250"/>
            <a:ext cx="1914148" cy="45415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ED80D6-A3A2-7E46-C25C-9F236227F06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69B2EE-7107-6544-A143-8652317A2645}" type="datetime1">
              <a:rPr lang="fi-FI" smtClean="0"/>
              <a:t>3.1.2024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FC06C-D219-FE5A-CEDB-D419C393F6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34F2F-3E94-15B8-430B-95921503E1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CDB1A35C-005B-6A2F-3D39-28EFFF952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1"/>
            <a:ext cx="8820000" cy="45415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48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4DC59AC-8B24-4B94-A9F5-DB83FA73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6" y="476250"/>
            <a:ext cx="9877222" cy="9239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otsikon perustyylejä klikkaamalla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10EC48-3E5E-446A-B93A-31AB46F2C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6" y="1885949"/>
            <a:ext cx="9579768" cy="40386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EFFC1-A010-D1A1-1694-7795604A8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fi-FI"/>
              <a:t>Seija Moilanen ja Elina Ravantti, tammikuu 2024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694E3-B5FC-C0DC-1F91-901C8EABE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0076" y="6356350"/>
            <a:ext cx="2743200" cy="365125"/>
          </a:xfrm>
          <a:prstGeom prst="rect">
            <a:avLst/>
          </a:prstGeom>
        </p:spPr>
        <p:txBody>
          <a:bodyPr vert="horz" lIns="0" tIns="45720" rIns="9000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4F0211E-6FC7-F049-82F4-7240394B8701}" type="datetime1">
              <a:rPr lang="fi-FI" smtClean="0"/>
              <a:t>3.1.2024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D3E6D-511E-5336-82DA-22EAD8305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8724" y="635635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029FB9D-B93D-9645-B890-EC9A62BC88E6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535E28-E5AC-6934-C35D-AD765E53DE49}"/>
              </a:ext>
            </a:extLst>
          </p:cNvPr>
          <p:cNvCxnSpPr>
            <a:cxnSpLocks/>
          </p:cNvCxnSpPr>
          <p:nvPr userDrawn="1"/>
        </p:nvCxnSpPr>
        <p:spPr>
          <a:xfrm>
            <a:off x="583451" y="-482136"/>
            <a:ext cx="0" cy="4156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1175955-3A2A-8CC6-F342-F39D14A69BEA}"/>
              </a:ext>
            </a:extLst>
          </p:cNvPr>
          <p:cNvCxnSpPr>
            <a:cxnSpLocks/>
          </p:cNvCxnSpPr>
          <p:nvPr userDrawn="1"/>
        </p:nvCxnSpPr>
        <p:spPr>
          <a:xfrm>
            <a:off x="583451" y="6932819"/>
            <a:ext cx="0" cy="4156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855F61-5870-78BC-AE4D-0E215A2EF16A}"/>
              </a:ext>
            </a:extLst>
          </p:cNvPr>
          <p:cNvCxnSpPr>
            <a:cxnSpLocks/>
          </p:cNvCxnSpPr>
          <p:nvPr userDrawn="1"/>
        </p:nvCxnSpPr>
        <p:spPr>
          <a:xfrm>
            <a:off x="11606127" y="-482136"/>
            <a:ext cx="0" cy="4156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4097BF-CD8D-F971-A520-A1B5E036D550}"/>
              </a:ext>
            </a:extLst>
          </p:cNvPr>
          <p:cNvCxnSpPr>
            <a:cxnSpLocks/>
          </p:cNvCxnSpPr>
          <p:nvPr userDrawn="1"/>
        </p:nvCxnSpPr>
        <p:spPr>
          <a:xfrm>
            <a:off x="11606127" y="6932819"/>
            <a:ext cx="0" cy="4156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36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3" r:id="rId3"/>
    <p:sldLayoutId id="2147483701" r:id="rId4"/>
    <p:sldLayoutId id="2147483718" r:id="rId5"/>
    <p:sldLayoutId id="2147483662" r:id="rId6"/>
    <p:sldLayoutId id="2147483668" r:id="rId7"/>
    <p:sldLayoutId id="2147483785" r:id="rId8"/>
    <p:sldLayoutId id="2147483786" r:id="rId9"/>
    <p:sldLayoutId id="2147483759" r:id="rId10"/>
    <p:sldLayoutId id="2147483734" r:id="rId11"/>
    <p:sldLayoutId id="2147483748" r:id="rId12"/>
    <p:sldLayoutId id="2147483775" r:id="rId13"/>
    <p:sldLayoutId id="2147483735" r:id="rId14"/>
    <p:sldLayoutId id="2147483763" r:id="rId15"/>
    <p:sldLayoutId id="2147483673" r:id="rId16"/>
    <p:sldLayoutId id="2147483787" r:id="rId17"/>
    <p:sldLayoutId id="2147483654" r:id="rId18"/>
    <p:sldLayoutId id="2147483791" r:id="rId19"/>
    <p:sldLayoutId id="2147483789" r:id="rId20"/>
    <p:sldLayoutId id="2147483790" r:id="rId21"/>
    <p:sldLayoutId id="2147483788" r:id="rId22"/>
    <p:sldLayoutId id="2147483736" r:id="rId23"/>
    <p:sldLayoutId id="2147483746" r:id="rId24"/>
    <p:sldLayoutId id="2147483721" r:id="rId25"/>
    <p:sldLayoutId id="2147483722" r:id="rId26"/>
    <p:sldLayoutId id="2147483792" r:id="rId27"/>
    <p:sldLayoutId id="2147483661" r:id="rId28"/>
    <p:sldLayoutId id="2147483667" r:id="rId29"/>
    <p:sldLayoutId id="2147483666" r:id="rId30"/>
    <p:sldLayoutId id="2147483703" r:id="rId31"/>
    <p:sldLayoutId id="2147483716" r:id="rId32"/>
    <p:sldLayoutId id="2147483665" r:id="rId33"/>
    <p:sldLayoutId id="2147483670" r:id="rId34"/>
    <p:sldLayoutId id="2147483669" r:id="rId35"/>
    <p:sldLayoutId id="2147483704" r:id="rId36"/>
    <p:sldLayoutId id="2147483715" r:id="rId37"/>
    <p:sldLayoutId id="2147483793" r:id="rId38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0" kern="1200">
          <a:solidFill>
            <a:schemeClr val="tx1"/>
          </a:solidFill>
          <a:latin typeface="+mj-lt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SzPct val="70000"/>
        <a:buFont typeface="Franklin Gothic Book" panose="020B0503020102020204" pitchFamily="34" charset="0"/>
        <a:buChar char="•"/>
        <a:defRPr sz="2100" kern="1200">
          <a:solidFill>
            <a:schemeClr val="tx1"/>
          </a:solidFill>
          <a:latin typeface="+mn-lt"/>
          <a:ea typeface="Source Sans Pro" panose="020B0503030403020204" pitchFamily="34" charset="0"/>
          <a:cs typeface="+mn-cs"/>
        </a:defRPr>
      </a:lvl1pPr>
      <a:lvl2pPr marL="895350" indent="-180975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Franklin Gothic Book" panose="020B0503020102020204" pitchFamily="34" charset="0"/>
        <a:buChar char="•"/>
        <a:defRPr sz="1800" kern="1200">
          <a:solidFill>
            <a:schemeClr val="tx1"/>
          </a:solidFill>
          <a:latin typeface="+mn-lt"/>
          <a:ea typeface="Source Sans Pro" panose="020B0503030403020204" pitchFamily="34" charset="0"/>
          <a:cs typeface="+mn-cs"/>
        </a:defRPr>
      </a:lvl2pPr>
      <a:lvl3pPr marL="1257300" indent="-180975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Franklin Gothic Book" panose="020B0503020102020204" pitchFamily="34" charset="0"/>
        <a:buChar char="•"/>
        <a:defRPr sz="1800" kern="1200">
          <a:solidFill>
            <a:schemeClr val="tx1"/>
          </a:solidFill>
          <a:latin typeface="+mn-lt"/>
          <a:ea typeface="Source Sans Pro" panose="020B0503030403020204" pitchFamily="34" charset="0"/>
          <a:cs typeface="+mn-cs"/>
        </a:defRPr>
      </a:lvl3pPr>
      <a:lvl4pPr marL="1619250" indent="-180975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Franklin Gothic Book" panose="020B0503020102020204" pitchFamily="34" charset="0"/>
        <a:buChar char="•"/>
        <a:defRPr sz="1800" kern="1200">
          <a:solidFill>
            <a:schemeClr val="tx1"/>
          </a:solidFill>
          <a:latin typeface="+mn-lt"/>
          <a:ea typeface="Source Sans Pro" panose="020B0503030403020204" pitchFamily="34" charset="0"/>
          <a:cs typeface="+mn-cs"/>
        </a:defRPr>
      </a:lvl4pPr>
      <a:lvl5pPr marL="1971675" indent="-180975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Franklin Gothic Book" panose="020B0503020102020204" pitchFamily="34" charset="0"/>
        <a:buChar char="•"/>
        <a:defRPr sz="1800" kern="1200">
          <a:solidFill>
            <a:schemeClr val="tx1"/>
          </a:solidFill>
          <a:latin typeface="+mn-lt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tk.fi/julkaisu/luottamustunti/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KmwnMPTuYQ&amp;list=PLc8LxUrWNiKiXyAetThtfzyLhnf8Un8pF&amp;index=2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KmwnMPTuYQ&amp;list=PLc8LxUrWNiKiXyAetThtfzyLhnf8Un8pF&amp;index=3&amp;t=0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Ty%C3%B6turvallisuuskesk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ttk.fi/2019/11/11/ota-tyopaikan-tunnevarkaat-kiinn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A8FBF2-2E2A-4927-9F3D-CD7E86B08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Työyhteisön yhteisten toimintatapojen laatiminen</a:t>
            </a:r>
            <a:br>
              <a:rPr lang="fi-FI"/>
            </a:br>
            <a:r>
              <a:rPr lang="fi-FI"/>
              <a:t>ja</a:t>
            </a:r>
            <a:br>
              <a:rPr lang="fi-FI"/>
            </a:br>
            <a:r>
              <a:rPr lang="fi-FI"/>
              <a:t>niistä poikkeamisen puheeksiottaminen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0E40AC-49C2-4E4E-BE85-62B23437E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025" y="4543424"/>
            <a:ext cx="5133975" cy="952501"/>
          </a:xfrm>
        </p:spPr>
        <p:txBody>
          <a:bodyPr/>
          <a:lstStyle/>
          <a:p>
            <a:r>
              <a:rPr lang="fi-FI" dirty="0"/>
              <a:t>Käytännön vinkkejä esihenkilölle</a:t>
            </a:r>
          </a:p>
          <a:p>
            <a:endParaRPr lang="fi-FI" dirty="0"/>
          </a:p>
          <a:p>
            <a:r>
              <a:rPr lang="fi-FI" dirty="0"/>
              <a:t>Erityisasiantuntijat Seija Moilanen ja Elina Ravantti</a:t>
            </a:r>
          </a:p>
        </p:txBody>
      </p:sp>
    </p:spTree>
    <p:extLst>
      <p:ext uri="{BB962C8B-B14F-4D97-AF65-F5344CB8AC3E}">
        <p14:creationId xmlns:p14="http://schemas.microsoft.com/office/powerpoint/2010/main" val="49871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881C1-222C-476B-84A5-B07EF3CC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toteutat käytännössä valmistelupalaverin?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A7FC61-1DFA-42E0-AB1D-BF254E41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674" y="1214645"/>
            <a:ext cx="9579768" cy="495617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fi-FI" sz="2000" dirty="0"/>
              <a:t>Vaihtoehto B: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Pyydä jokaista miettimään ja kirjoittamaan yksin: Millainen on kamalin mahdollinen työyhteisö? Millaista siellä on? Miten toimitaan ja käyttäydytään? Mitä konkreettisempia esimerkkejä, sen parempi.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Pyydä keskustelemaan asiasta parin kanssa tai kolmikoittain. Varmista, että jokaisella on mahdollisuus kertoa omista ajatuksistaan.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Jokainen pari/kolmikko kirjaa pienryhmänsä ajatuksia ylös vähintään X kpl. Ne esitellään lyhyesti koko ryhmälle. Esittelyjen aikana muiden pienryhmien jäsenet voivat esittää tarkentavia kysymyksiä, mutta ei kritiikkiä.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Pyydä jokaista paria/kolmikkoa kääntämään esimerkit/havainnot myönteisiksi toimintatavoiksi ja tekemisiksi.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Jokainen pari/kolmikko kertoo ajatuksistaan, jotka kirjoitetaan yhteisesti näkyville: Tällaista toimintaa ja käyttäytymistä meillä toivotaan/edellytetään.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C4AD1A3-E563-6CF2-5E05-82DF5C9C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15658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7294E7-C649-46B2-AE00-B610814F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toteutat käytännössä valmistelupalaverin?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EC7C02-4CF3-4578-8C17-5CA720042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Vaihtoehdot A ja B jatkuvat:</a:t>
            </a:r>
          </a:p>
          <a:p>
            <a:pPr marL="0" indent="0">
              <a:buNone/>
            </a:pPr>
            <a:endParaRPr lang="fi-FI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Ryhmitelkää tarvittaessa samankaltaiset asiat yhteen.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Ohjaa tarvittaessa priorisoimaan asioita, esimerkiksi jokaisella parilla tai kolmikolla on käytössään viisi ääntä, joista enintään 2 kpl saa antaa omalle ehdotukselle.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Tärkeimmiksi koetut toimintatavat muodostavat työyhteisön toimintatavat.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Määritelkää yhdessä rikkomussäännöt </a:t>
            </a:r>
            <a:r>
              <a:rPr lang="fi-FI" sz="1900" dirty="0"/>
              <a:t>(ks. diat 13-15).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dirty="0"/>
              <a:t>Huolehdi, että yhteiset toimintatavat ovat näkyvillä. Seuraa, että ne ovat käytössä.</a:t>
            </a:r>
          </a:p>
          <a:p>
            <a:r>
              <a:rPr lang="fi-FI" dirty="0"/>
              <a:t>Tarkistakaa noin kuukauden kuluttua yhdessä: Onko tarvetta muuttaa, tarkentaa, lisätä tai poistaa jotakin?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3BBA0E-8C56-00AC-4AF9-5F8B4199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212121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350570-DD64-4DF9-A68F-9E991309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toteutat käytännössä valmistelupalaverin?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1CD325-D54E-4F69-B153-431DDCD1E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Vaihtoehto C: </a:t>
            </a:r>
          </a:p>
          <a:p>
            <a:pPr marL="0" indent="0">
              <a:buNone/>
            </a:pPr>
            <a:r>
              <a:rPr lang="fi-FI" dirty="0"/>
              <a:t>Käytä tukena Työturvallisuuskeskuksen </a:t>
            </a:r>
            <a:r>
              <a:rPr lang="fi-FI" dirty="0">
                <a:hlinkClick r:id="rId2"/>
              </a:rPr>
              <a:t>Luottamustunti</a:t>
            </a:r>
            <a:r>
              <a:rPr lang="fi-FI" dirty="0"/>
              <a:t>-tiimityökirjaa (maksuton).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E8ECDF-4748-3C3B-9B73-1485F409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358455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F99C7754-0107-4297-A64C-D409EC608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Esimerkki seurantakäytänteistä: rikkomussääntö yhteisesti työstettynä</a:t>
            </a:r>
          </a:p>
        </p:txBody>
      </p:sp>
    </p:spTree>
    <p:extLst>
      <p:ext uri="{BB962C8B-B14F-4D97-AF65-F5344CB8AC3E}">
        <p14:creationId xmlns:p14="http://schemas.microsoft.com/office/powerpoint/2010/main" val="406868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B8C966-ABDD-41AC-82F3-DC2BDAD3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Rikkomussääntö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754303-8BE4-45BA-89EC-62DE42DE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fi-FI" dirty="0"/>
              <a:t>Mikä rikkomussääntö on?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fi-FI" dirty="0"/>
              <a:t>Yhteisesti sovitut seurauskäytänteet siitä, miten toimitaan, jos joku huomaa toisen toimivan haitallisesti tai huonosti, esimerkiksi poikkeavan sovitusta.</a:t>
            </a:r>
          </a:p>
          <a:p>
            <a:r>
              <a:rPr lang="fi-FI" dirty="0"/>
              <a:t>Määrittelee asteittain kovenevat askeleet tällaisessa tilanteessa, esimerkiksi</a:t>
            </a:r>
          </a:p>
          <a:p>
            <a:pPr lvl="1">
              <a:spcBef>
                <a:spcPts val="600"/>
              </a:spcBef>
            </a:pPr>
            <a:r>
              <a:rPr lang="fi-FI" dirty="0"/>
              <a:t>Jos havaitsen, että joku toimii yhteisten toimintatapojen vastaisesti, otan asian puheeksi hänen kanssaan. (Ks.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Olipa kerran työyhteisö </a:t>
            </a:r>
            <a:r>
              <a:rPr lang="fi-FI" dirty="0"/>
              <a:t>–video.)</a:t>
            </a:r>
          </a:p>
          <a:p>
            <a:pPr lvl="1">
              <a:spcBef>
                <a:spcPts val="600"/>
              </a:spcBef>
            </a:pPr>
            <a:r>
              <a:rPr lang="fi-FI" dirty="0"/>
              <a:t>Jos ko. henkilö toimii edelleen toimintatapojen vastaisesti puheeksi ottamisen jälkeen, ilmoitan asiasta esihenkilölle, joka keskustelee ko. henkilön kanssa.</a:t>
            </a:r>
          </a:p>
          <a:p>
            <a:pPr lvl="1">
              <a:spcBef>
                <a:spcPts val="600"/>
              </a:spcBef>
            </a:pPr>
            <a:r>
              <a:rPr lang="fi-FI" dirty="0"/>
              <a:t>Jos tilanne jatkuu edelleen, seurauksena tästä on työnjohdolliset toimenpiteet, esimerkiksi puhuttelu, huomautus tai varoitus. Esihenkilönä kertaa tarvittaessa oman työpaikkasi periaatteet ja menettelytavat.</a:t>
            </a:r>
          </a:p>
          <a:p>
            <a:pPr marL="714375" lvl="1" indent="0">
              <a:buNone/>
            </a:pPr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7F92F4-F425-C794-C420-31F04E24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243913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B8C966-ABDD-41AC-82F3-DC2BDAD3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 rikkomussääntöjä tarvitaan?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754303-8BE4-45BA-89EC-62DE42DE7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825625"/>
            <a:ext cx="9579768" cy="327683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Antaa kaikille työyhteisön jäsenille luvan puuttua haitalliseen käytökseen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Madaltaa kynnystä ottaa hankalia asioita puheeksi ja ehkäisee osaltaan haitallisten  kierteiden syntymistä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Helpottaa omaa taakkaa esihenkilönä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 err="1"/>
              <a:t>Vastuuttaa</a:t>
            </a:r>
            <a:r>
              <a:rPr lang="fi-FI" sz="2000" dirty="0"/>
              <a:t> kaikkia työyhteisön jäseniä toimimaan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Estää syntymästä puhumattomuuden ja puuttumattomuuden kulttuuria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Tukee sitä, että pelisäännöt tai yhteisesti sovitut muut toimintatavat toimivat käytännössä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43D4961-CC6B-6BFF-47F8-E1F25AC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45A0DD77-A448-48AA-B5B4-CFFB29A88C22}"/>
              </a:ext>
            </a:extLst>
          </p:cNvPr>
          <p:cNvSpPr/>
          <p:nvPr/>
        </p:nvSpPr>
        <p:spPr>
          <a:xfrm>
            <a:off x="638175" y="5545711"/>
            <a:ext cx="10915649" cy="51380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Mitä varhemmin asiaan tartutaan, sitä vähemmän kuonaa kertyy, esimerkiksi pahanpuhumista ja välttelyä.</a:t>
            </a:r>
          </a:p>
        </p:txBody>
      </p:sp>
    </p:spTree>
    <p:extLst>
      <p:ext uri="{BB962C8B-B14F-4D97-AF65-F5344CB8AC3E}">
        <p14:creationId xmlns:p14="http://schemas.microsoft.com/office/powerpoint/2010/main" val="2477112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84EDA691-0ACB-46AE-9BEF-D3A72F74A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Madalla kynnystä puheeksi ottamiseen</a:t>
            </a:r>
          </a:p>
        </p:txBody>
      </p:sp>
    </p:spTree>
    <p:extLst>
      <p:ext uri="{BB962C8B-B14F-4D97-AF65-F5344CB8AC3E}">
        <p14:creationId xmlns:p14="http://schemas.microsoft.com/office/powerpoint/2010/main" val="124660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B6C2AA-F899-4B77-A611-90E3B457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puheeksi ottamista kannattaa harjoitella?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87D5DA-8A05-4A30-9842-4501F10C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461729"/>
            <a:ext cx="9579768" cy="40989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Ammatillinen, asiallinen ja inhimillinen tapa ottaa puheeksi asiat toista loukkaamatta on taito, jolla rakennetaan ryhmän/tiimin myönteistä tunneilmastoa ja tuetaan työn sujumista.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Meille kaikille on hankalaa ottaa ikäviä asioita puheeksi.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Harjoittelun yhteydessä opimme, että puheeksi ottaminen on mahdollista ja luvallista.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Harjoittelemalla löydämme eri tilanteisiin sanoituksia tai ilmauksia, jotka helpottavat puheeksi ottamista.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Kun harjoittelemme, totumme puolin ja toisin puheeksi ottamiseen.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Kun taitomme kasvavat, osaamme paremmin ennaltaehkäistä ristiriitoja ja konflikteja.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i-FI" sz="2000" dirty="0"/>
              <a:t>Puheeksi ottaminen tarpeen vaatiessa on osa ammatillisuutta. </a:t>
            </a:r>
          </a:p>
          <a:p>
            <a:pPr marL="0" indent="0">
              <a:buNone/>
            </a:pPr>
            <a:endParaRPr lang="fi-FI" sz="2000" dirty="0">
              <a:solidFill>
                <a:srgbClr val="FF0000"/>
              </a:solidFill>
            </a:endParaRP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51E75C1-304E-6501-DE95-0D8ECCD9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2C80E709-577D-492F-A21D-6D01B93E1F75}"/>
              </a:ext>
            </a:extLst>
          </p:cNvPr>
          <p:cNvSpPr/>
          <p:nvPr/>
        </p:nvSpPr>
        <p:spPr>
          <a:xfrm>
            <a:off x="1104901" y="5767713"/>
            <a:ext cx="9771290" cy="48768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Palaute on tärkeä keino korjata toimintaa.</a:t>
            </a:r>
          </a:p>
        </p:txBody>
      </p:sp>
    </p:spTree>
    <p:extLst>
      <p:ext uri="{BB962C8B-B14F-4D97-AF65-F5344CB8AC3E}">
        <p14:creationId xmlns:p14="http://schemas.microsoft.com/office/powerpoint/2010/main" val="1548226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F8B784-04E2-4C1E-964B-DC72D7F5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harjoitellaan puheeksi ottamista? Harjoitus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42AC2E-5594-4932-B154-31CD6837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041" y="1400175"/>
            <a:ext cx="10313917" cy="3794677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sz="2000" dirty="0">
                <a:solidFill>
                  <a:schemeClr val="accent3"/>
                </a:solidFill>
              </a:rPr>
              <a:t>Tapahtuma: </a:t>
            </a:r>
            <a:r>
              <a:rPr lang="fi-FI" sz="2000" dirty="0"/>
              <a:t>Kerro, mitä konkreettisesti tapahtui, esimerkiksi:</a:t>
            </a:r>
          </a:p>
          <a:p>
            <a:pPr marL="666750" lvl="1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fi-FI" altLang="ja-JP" sz="2000" i="1" dirty="0"/>
              <a:t>Huomasin, että keskeytit äsken kokouksessa Liisan puheenvuoron useamman kerran.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sz="2000" dirty="0">
                <a:solidFill>
                  <a:schemeClr val="accent3"/>
                </a:solidFill>
              </a:rPr>
              <a:t>Tunne:</a:t>
            </a:r>
            <a:r>
              <a:rPr lang="fi-FI" sz="2000" dirty="0"/>
              <a:t> Kerro, miltä tapahtunut sinusta, esimerkiksi:</a:t>
            </a:r>
          </a:p>
          <a:p>
            <a:pPr marL="666750" lvl="1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fi-FI" sz="2000" i="1" dirty="0"/>
              <a:t>Minusta se tuntui epäreilulta. / Se harmitti minua.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sz="2000" dirty="0">
                <a:solidFill>
                  <a:schemeClr val="accent3"/>
                </a:solidFill>
              </a:rPr>
              <a:t>Tarve:</a:t>
            </a:r>
            <a:r>
              <a:rPr lang="fi-FI" sz="2000" dirty="0"/>
              <a:t> Kerro mitä haluat tai toivot, esimerkiksi:</a:t>
            </a:r>
          </a:p>
          <a:p>
            <a:pPr marL="666750" lvl="1" indent="0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fi-FI" sz="2000" i="1" dirty="0"/>
              <a:t>Minusta on tärkeää, että kaikkien mielipiteitä kuunnellaan tasapuolisesti.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fi-FI" sz="2000" dirty="0">
                <a:solidFill>
                  <a:schemeClr val="accent3"/>
                </a:solidFill>
              </a:rPr>
              <a:t>Toive:</a:t>
            </a:r>
            <a:r>
              <a:rPr lang="fi-FI" sz="2000" dirty="0"/>
              <a:t> Esitä konkreettinen toive siitä, miten haluaisit hänen toimivan jatkossa. </a:t>
            </a:r>
          </a:p>
          <a:p>
            <a:pPr marL="666750" lvl="1" indent="0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fi-FI" sz="2000" i="1" dirty="0"/>
              <a:t>Toivon, että seuraavassa kokouksessa annat myös Liisan kertoa näkemyksistään rauhassa.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i-FI" sz="2000" dirty="0"/>
          </a:p>
          <a:p>
            <a:pPr marL="666750" lvl="1" indent="0">
              <a:buNone/>
              <a:defRPr/>
            </a:pPr>
            <a:endParaRPr lang="en-US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932E80E-A2CC-0F69-7D12-575A3783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5" name="Suorakulmio: Pyöristetyt kulmat 6">
            <a:extLst>
              <a:ext uri="{FF2B5EF4-FFF2-40B4-BE49-F238E27FC236}">
                <a16:creationId xmlns:a16="http://schemas.microsoft.com/office/drawing/2014/main" id="{397D6691-F657-A13A-38F7-7C442AA9CBAF}"/>
              </a:ext>
            </a:extLst>
          </p:cNvPr>
          <p:cNvSpPr/>
          <p:nvPr/>
        </p:nvSpPr>
        <p:spPr>
          <a:xfrm>
            <a:off x="1104901" y="5767713"/>
            <a:ext cx="9771290" cy="48768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</a:rPr>
              <a:t>Käyttäkää harjoittelemisessa apuna </a:t>
            </a:r>
            <a:r>
              <a:rPr lang="fi-FI" sz="1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Olipa kerran työyhteisö </a:t>
            </a:r>
            <a:r>
              <a:rPr lang="fi-FI" sz="1800" dirty="0">
                <a:solidFill>
                  <a:schemeClr val="tx1"/>
                </a:solidFill>
              </a:rPr>
              <a:t>–videota.</a:t>
            </a:r>
          </a:p>
        </p:txBody>
      </p:sp>
    </p:spTree>
    <p:extLst>
      <p:ext uri="{BB962C8B-B14F-4D97-AF65-F5344CB8AC3E}">
        <p14:creationId xmlns:p14="http://schemas.microsoft.com/office/powerpoint/2010/main" val="2242266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7CBD69-0907-4807-89FC-63534F4A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harjoitellaan puheeksi ottamista? Harjoitus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782A8D-46C5-4726-80A6-C0A1C06D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Pyydä jokaista miettimään itsekseen miten hän toivoisi, että asia otettaisiin hänen kanssaan puheeksi. </a:t>
            </a:r>
          </a:p>
          <a:p>
            <a:pPr marL="100965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Esimerkiksi tilanne, jossa työkaveri huomaa, että olet toiminut toisin kuin yhdessä on sovittu.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dirty="0"/>
              <a:t>Pyydä jokaista jakamaan toiveensa parin kanssa.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Jos mahdollista, pyydä jokaista paria kertomaan koko ryhmälle toiveistaan. Pidä huoli siitä, että toiveita ei arvostella tai arvoteta. Olennaista on keskittyä kuuntelemaan, mitä toiset toivovat.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E27620A-085F-DC87-2113-9DAE2213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5503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BB2DB8-F737-4BAB-BB5B-2615D6299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Näin voit toteuttaa </a:t>
            </a:r>
            <a:br>
              <a:rPr lang="fi-FI" dirty="0"/>
            </a:br>
            <a:r>
              <a:rPr lang="fi-FI" dirty="0"/>
              <a:t>yhteisten toimintatapojen määrittelemisen </a:t>
            </a:r>
            <a:br>
              <a:rPr lang="fi-FI" dirty="0"/>
            </a:br>
            <a:r>
              <a:rPr lang="fi-FI" dirty="0"/>
              <a:t>ryhmäsi tai tiimisi kanssa</a:t>
            </a:r>
          </a:p>
        </p:txBody>
      </p:sp>
    </p:spTree>
    <p:extLst>
      <p:ext uri="{BB962C8B-B14F-4D97-AF65-F5344CB8AC3E}">
        <p14:creationId xmlns:p14="http://schemas.microsoft.com/office/powerpoint/2010/main" val="406653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7DDBC7-AC61-4347-85BF-1FB20115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fi-FI" dirty="0"/>
              <a:t>Kun lähdet suunnittelemaan pelisääntöjen tai </a:t>
            </a:r>
            <a:br>
              <a:rPr lang="fi-FI" dirty="0"/>
            </a:br>
            <a:r>
              <a:rPr lang="fi-FI" dirty="0"/>
              <a:t>muiden yhteisten toimintatapojen tekemistä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4717E7F4-57D7-9D5B-4380-6C2D0A09C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454984"/>
              </p:ext>
            </p:extLst>
          </p:nvPr>
        </p:nvGraphicFramePr>
        <p:xfrm>
          <a:off x="923925" y="1825625"/>
          <a:ext cx="9580563" cy="4098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8043F26-CD0B-DFF9-FE23-0F45B8DD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375558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7DDBC7-AC61-4347-85BF-1FB20115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Mieti millä tavalla toimitte, jotta jokainen voi </a:t>
            </a:r>
            <a:br>
              <a:rPr lang="fi-FI" dirty="0"/>
            </a:br>
            <a:r>
              <a:rPr lang="fi-FI" dirty="0"/>
              <a:t>osallistua ja vaikuttaa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A020B0-D021-403E-B943-1B450AB93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200" dirty="0"/>
              <a:t>Mikä on tavoitteenne? Mihin toivot, että etsitte yhdessä vastauksia? </a:t>
            </a:r>
          </a:p>
          <a:p>
            <a:r>
              <a:rPr lang="fi-FI" sz="2200" dirty="0"/>
              <a:t>Mitä kysymyksiä esität?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Miten työskentelette, jotta kaikki voivat tasapuolisesti osallistua? Esimerkiksi missä kohdin jokainen pohtii asiaa itsekseen, missä kohdin keskustellaan parin kanssa ja missä kohdin keskustellaan koko ryhmänä/tiiminä.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Miten monista erilaisista näkemyksistä syntyy ryhmän/tiimin yhteinen käsitys?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Miten kirjaatte muistiin työskentelyn lopputuloksen?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200" dirty="0"/>
              <a:t>Miten jatkossa seuraatte, että toimitaan sovitun mukaisesti?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2433137-7E3F-E004-C0EB-A749A202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54A2E921-3F37-4C24-8707-B7AA80783167}"/>
              </a:ext>
            </a:extLst>
          </p:cNvPr>
          <p:cNvSpPr/>
          <p:nvPr/>
        </p:nvSpPr>
        <p:spPr>
          <a:xfrm>
            <a:off x="802005" y="5215678"/>
            <a:ext cx="10285094" cy="48767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Hyödynnä tässä diaesityksessä jäljempänä olevia esimerkkejä siitä, miten käytännössä voit toimia.</a:t>
            </a:r>
          </a:p>
        </p:txBody>
      </p:sp>
    </p:spTree>
    <p:extLst>
      <p:ext uri="{BB962C8B-B14F-4D97-AF65-F5344CB8AC3E}">
        <p14:creationId xmlns:p14="http://schemas.microsoft.com/office/powerpoint/2010/main" val="232128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F62818-04AA-4146-9435-6E36F3E9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on hyvä pelisääntö tai toimintatapa?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3892E0-23AE-4C0F-B4B2-64B62130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Kun tavoitteena on nykyisen toiminnan tai tilanteen muuttaminen, hyvä pelisääntö tai toimintatapa kuvaa sitä </a:t>
            </a:r>
            <a:br>
              <a:rPr lang="fi-FI" dirty="0"/>
            </a:b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mitä nykyiseen halutaan lisää </a:t>
            </a:r>
          </a:p>
          <a:p>
            <a:pPr marL="666750" lvl="1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ja/tai </a:t>
            </a:r>
          </a:p>
          <a:p>
            <a:pPr marL="666750" lvl="1" indent="0">
              <a:buNone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mitä nykyisestä halutaan poistaa tai vähentää. </a:t>
            </a:r>
          </a:p>
          <a:p>
            <a:pPr marL="666750" lvl="1" indent="0">
              <a:buNone/>
            </a:pPr>
            <a:endParaRPr lang="fi-FI" dirty="0"/>
          </a:p>
          <a:p>
            <a:pPr marL="666750" lvl="1" indent="0">
              <a:buNone/>
            </a:pPr>
            <a:endParaRPr lang="fi-FI" dirty="0"/>
          </a:p>
          <a:p>
            <a:pPr marL="66675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7238D8-993C-6985-51EE-9A43AF46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867299BE-B627-4A58-89F6-154A1DA97FFE}"/>
              </a:ext>
            </a:extLst>
          </p:cNvPr>
          <p:cNvSpPr/>
          <p:nvPr/>
        </p:nvSpPr>
        <p:spPr>
          <a:xfrm>
            <a:off x="1104901" y="5314950"/>
            <a:ext cx="9473363" cy="48767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fi-FI" sz="21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Vain yksiselitteinen ja konkreettinen pelisääntö tai ohje voi toimia.</a:t>
            </a:r>
          </a:p>
          <a:p>
            <a:pPr algn="ctr"/>
            <a:endParaRPr lang="fi-FI" sz="21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0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F62818-04AA-4146-9435-6E36F3E9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on hyvä pelisääntö tai toimintatapa?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3892E0-23AE-4C0F-B4B2-64B62130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1" y="1400175"/>
            <a:ext cx="9579768" cy="4098925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Jokainen pelisääntö tai toimintatapa sisältää yhdessä määritellyn tavan tai toiminnan: miten teen/ teemme, miten toimin/toimimme tai käyttäydyn/käyttäydymme ja tarvittaessa vastaavasti: mitä en/emme tee, miten en emme toimi, miten en/emme käyttäydy.</a:t>
            </a:r>
          </a:p>
          <a:p>
            <a:pPr marL="0" indent="0">
              <a:buNone/>
            </a:pPr>
            <a:r>
              <a:rPr lang="fi-FI" dirty="0"/>
              <a:t>Vertaa: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spcBef>
                <a:spcPts val="0"/>
              </a:spcBef>
              <a:buNone/>
            </a:pPr>
            <a:r>
              <a:rPr lang="fi-FI" sz="1900" dirty="0"/>
              <a:t>Esimerkki 1: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fi-FI" sz="1900" i="1" dirty="0"/>
              <a:t>Olen reilu työkaveri.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fi-FI" sz="1900" i="1" dirty="0"/>
              <a:t>Hoidan oman osuuteni tehtävistämme mahdollisimman hyvin. Hyväksyn erilaisia näkökulmia. Toimin hyväntahtoisesti jokaista kohtaan, enkä arvostele selän takana toisen toimintaa.</a:t>
            </a:r>
          </a:p>
          <a:p>
            <a:pPr marL="0" indent="0">
              <a:spcBef>
                <a:spcPts val="0"/>
              </a:spcBef>
              <a:buNone/>
            </a:pPr>
            <a:endParaRPr lang="fi-FI" sz="1900" i="1" dirty="0"/>
          </a:p>
          <a:p>
            <a:pPr marL="0" indent="0">
              <a:spcBef>
                <a:spcPts val="0"/>
              </a:spcBef>
              <a:buNone/>
            </a:pPr>
            <a:r>
              <a:rPr lang="fi-FI" sz="1900" dirty="0"/>
              <a:t>Esimerkki 2: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fi-FI" sz="1900" i="1" dirty="0"/>
              <a:t>Osallistumme aktiivisesti kokouksiin.</a:t>
            </a:r>
          </a:p>
          <a:p>
            <a:pPr marL="457200" indent="-457200">
              <a:spcBef>
                <a:spcPts val="0"/>
              </a:spcBef>
              <a:buFont typeface="+mj-lt"/>
              <a:buAutoNum type="alphaLcParenR"/>
            </a:pPr>
            <a:r>
              <a:rPr lang="fi-FI" sz="1900" i="1" dirty="0"/>
              <a:t>Jokainen käyttää vähintään yhden puheenvuoron jokaisessa kokouksessa.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F744C1-23DC-474F-D4F2-FDDC0A6F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352795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881C1-222C-476B-84A5-B07EF3CC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toteutat käytännössä valmistelupalaverin?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A7FC61-1DFA-42E0-AB1D-BF254E41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Varaa jokaiselle osallistujalle muistiinpanovälineet. Kynä ja paperi on hyvä yhdistelmä.</a:t>
            </a:r>
          </a:p>
          <a:p>
            <a:r>
              <a:rPr lang="fi-FI" dirty="0"/>
              <a:t>Varaa välineet tiimin/ryhmän yhteiselle muistiinpanolle, esimerkiksi </a:t>
            </a:r>
            <a:r>
              <a:rPr lang="fi-FI" dirty="0" err="1"/>
              <a:t>fläppipaperi</a:t>
            </a:r>
            <a:r>
              <a:rPr lang="fi-FI" dirty="0"/>
              <a:t>.</a:t>
            </a:r>
          </a:p>
          <a:p>
            <a:r>
              <a:rPr lang="fi-FI" dirty="0"/>
              <a:t>Johdattele palaverin aiheeseen, nostata mielikuvaa hyvästä lopputuloksesta.</a:t>
            </a:r>
          </a:p>
          <a:p>
            <a:pPr lvl="1">
              <a:spcBef>
                <a:spcPts val="600"/>
              </a:spcBef>
            </a:pPr>
            <a:r>
              <a:rPr lang="fi-FI" dirty="0"/>
              <a:t>Voit tutustua Luottamuksen rakentaminen työyhteisössä ja Luottamuksen rakentaminen </a:t>
            </a:r>
            <a:br>
              <a:rPr lang="fi-FI" dirty="0"/>
            </a:br>
            <a:r>
              <a:rPr lang="fi-FI" dirty="0"/>
              <a:t>-videoihin, jotka löytyvät Työturvallisuuskeskuksen </a:t>
            </a:r>
            <a:r>
              <a:rPr lang="fi-FI" dirty="0">
                <a:hlinkClick r:id="rId3"/>
              </a:rPr>
              <a:t>YouTube-kanavalta</a:t>
            </a:r>
            <a:r>
              <a:rPr lang="fi-FI" dirty="0"/>
              <a:t>.</a:t>
            </a:r>
          </a:p>
          <a:p>
            <a:pPr lvl="1">
              <a:spcBef>
                <a:spcPts val="600"/>
              </a:spcBef>
            </a:pPr>
            <a:r>
              <a:rPr lang="fi-FI" dirty="0"/>
              <a:t>Em. videot ja </a:t>
            </a:r>
            <a:r>
              <a:rPr lang="fi-FI" dirty="0">
                <a:hlinkClick r:id="rId4"/>
              </a:rPr>
              <a:t>Ota työpaikan tunnevarkaat kiinni! </a:t>
            </a:r>
            <a:r>
              <a:rPr lang="fi-FI" dirty="0"/>
              <a:t>–blogikirjoitus antavat sinulle näkökulmia siihen, miten luottamus ja sen poissaolo näkyvät esimerkiksi työn sujuvuudessa ja työilmapiirissä. 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7D04C50-8F5C-0CA3-50F1-D7B8EA1D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</p:spTree>
    <p:extLst>
      <p:ext uri="{BB962C8B-B14F-4D97-AF65-F5344CB8AC3E}">
        <p14:creationId xmlns:p14="http://schemas.microsoft.com/office/powerpoint/2010/main" val="83824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6280C9E2-657B-41F8-A393-89819B9A0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Tutustu kolmeen erilaiseen vaihtoehtoon edetä (A, B ja C) </a:t>
            </a:r>
            <a:br>
              <a:rPr lang="fi-FI" dirty="0"/>
            </a:br>
            <a:r>
              <a:rPr lang="fi-FI" dirty="0"/>
              <a:t>ja valitse niistä sopivin. </a:t>
            </a:r>
          </a:p>
        </p:txBody>
      </p:sp>
    </p:spTree>
    <p:extLst>
      <p:ext uri="{BB962C8B-B14F-4D97-AF65-F5344CB8AC3E}">
        <p14:creationId xmlns:p14="http://schemas.microsoft.com/office/powerpoint/2010/main" val="6845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881C1-222C-476B-84A5-B07EF3CC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toteutat käytännössä valmistelupalaverin?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A7FC61-1DFA-42E0-AB1D-BF254E415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1825626"/>
            <a:ext cx="9579768" cy="294515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fi-FI" sz="2000" dirty="0"/>
              <a:t>Vaihtoehto A: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Pyydä jokaista miettimään ja kirjoittamaan yksin: Millainen on toimiva ja hyvä työyhteisö? Mitä konkreettisempia esimerkkejä, sen parempi.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Pyydä keskustelemaan asiasta parin kanssa tai kolmikoittain.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fi-FI" sz="2000" dirty="0"/>
              <a:t>Jokainen pari/kolmikko kirjaa pienryhmänsä ajatuksia ylös vähintään X kpl. Ne esitellään lyhyesti koko ryhmälle. Esittelyjen aikana muiden pienryhmien jäsenet voivat esittää tarkentavia kysymyksiä, mutta ei kritiikkiä.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fi-FI" sz="2000" dirty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fi-FI" sz="20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0B59A5-74D4-0313-4D09-F8BCD15A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Seija Moilanen ja Elina Ravantti, tammikuu 2024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50A9EFD5-7A19-4489-88BB-00BC2842F728}"/>
              </a:ext>
            </a:extLst>
          </p:cNvPr>
          <p:cNvSpPr/>
          <p:nvPr/>
        </p:nvSpPr>
        <p:spPr>
          <a:xfrm>
            <a:off x="875446" y="5254462"/>
            <a:ext cx="9348054" cy="739937"/>
          </a:xfrm>
          <a:prstGeom prst="roundRect">
            <a:avLst/>
          </a:prstGeom>
          <a:solidFill>
            <a:schemeClr val="accent3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FF8AF7E-8BD8-412F-882C-90A0E2ECE21B}"/>
              </a:ext>
            </a:extLst>
          </p:cNvPr>
          <p:cNvSpPr txBox="1"/>
          <p:nvPr/>
        </p:nvSpPr>
        <p:spPr>
          <a:xfrm>
            <a:off x="1104902" y="5326851"/>
            <a:ext cx="9118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</a:rPr>
              <a:t>Osoita, että arvostat jokaisen osallistumista. Kuuntele, ota huomioon, kysy, kiitä, kannusta. </a:t>
            </a:r>
          </a:p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</a:rPr>
              <a:t>Tämä pätee myös muihin vaihtoehtoihin (B ja C).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4995893"/>
      </p:ext>
    </p:extLst>
  </p:cSld>
  <p:clrMapOvr>
    <a:masterClrMapping/>
  </p:clrMapOvr>
</p:sld>
</file>

<file path=ppt/theme/theme1.xml><?xml version="1.0" encoding="utf-8"?>
<a:theme xmlns:a="http://schemas.openxmlformats.org/drawingml/2006/main" name="TTK-teema">
  <a:themeElements>
    <a:clrScheme name="TTK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F18121"/>
      </a:accent1>
      <a:accent2>
        <a:srgbClr val="FCD116"/>
      </a:accent2>
      <a:accent3>
        <a:srgbClr val="79B451"/>
      </a:accent3>
      <a:accent4>
        <a:srgbClr val="A8C94B"/>
      </a:accent4>
      <a:accent5>
        <a:srgbClr val="63AAB0"/>
      </a:accent5>
      <a:accent6>
        <a:srgbClr val="F9A72C"/>
      </a:accent6>
      <a:hlink>
        <a:srgbClr val="0563C1"/>
      </a:hlink>
      <a:folHlink>
        <a:srgbClr val="954F72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b="0" i="0" dirty="0" smtClean="0">
            <a:latin typeface="Source Sans Pro" panose="020B0503030403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2" id="{16646289-462F-45EC-A47A-0866D216209D}" vid="{A05897A9-FD0E-4102-9244-56A3F6B55A3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89C33DA8B10DD49BAEB245873F1F70A" ma:contentTypeVersion="2" ma:contentTypeDescription="Luo uusi asiakirja." ma:contentTypeScope="" ma:versionID="ca53c9067c09f758b6464aa1cb5f962e">
  <xsd:schema xmlns:xsd="http://www.w3.org/2001/XMLSchema" xmlns:xs="http://www.w3.org/2001/XMLSchema" xmlns:p="http://schemas.microsoft.com/office/2006/metadata/properties" xmlns:ns2="48c56975-1b30-4681-9ae0-22531c30b129" targetNamespace="http://schemas.microsoft.com/office/2006/metadata/properties" ma:root="true" ma:fieldsID="5bad7a87f51f06d21a9867eafefe9875" ns2:_="">
    <xsd:import namespace="48c56975-1b30-4681-9ae0-22531c30b1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56975-1b30-4681-9ae0-22531c30b1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10D63B-426C-4231-8EA7-2D8758D0FD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c56975-1b30-4681-9ae0-22531c30b1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3250-BC95-405E-A476-DBB673A5A2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06AB5E-6558-4DDD-8CD6-2B316661DE00}">
  <ds:schemaRefs>
    <ds:schemaRef ds:uri="http://schemas.microsoft.com/office/2006/documentManagement/types"/>
    <ds:schemaRef ds:uri="1ba36c0d-66f6-46ce-bcac-b2416a722729"/>
    <ds:schemaRef ds:uri="http://purl.org/dc/dcmitype/"/>
    <ds:schemaRef ds:uri="http://www.w3.org/XML/1998/namespace"/>
    <ds:schemaRef ds:uri="http://purl.org/dc/elements/1.1/"/>
    <ds:schemaRef ds:uri="3acdd1da-0fa1-415b-9038-e12023afb59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TTK-teema</Template>
  <TotalTime>26</TotalTime>
  <Words>1339</Words>
  <Application>Microsoft Macintosh PowerPoint</Application>
  <PresentationFormat>Laajakuva</PresentationFormat>
  <Paragraphs>145</Paragraphs>
  <Slides>19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6" baseType="lpstr">
      <vt:lpstr>Arial</vt:lpstr>
      <vt:lpstr>Barlow</vt:lpstr>
      <vt:lpstr>Calibri</vt:lpstr>
      <vt:lpstr>Franklin Gothic Book</vt:lpstr>
      <vt:lpstr>Source Sans Pro</vt:lpstr>
      <vt:lpstr>Source Sans Pro SemiBold</vt:lpstr>
      <vt:lpstr>TTK-teema</vt:lpstr>
      <vt:lpstr>Työyhteisön yhteisten toimintatapojen laatiminen ja niistä poikkeamisen puheeksiottaminen</vt:lpstr>
      <vt:lpstr>Näin voit toteuttaa  yhteisten toimintatapojen määrittelemisen  ryhmäsi tai tiimisi kanssa</vt:lpstr>
      <vt:lpstr>Kun lähdet suunnittelemaan pelisääntöjen tai  muiden yhteisten toimintatapojen tekemistä</vt:lpstr>
      <vt:lpstr>Mieti millä tavalla toimitte, jotta jokainen voi  osallistua ja vaikuttaa</vt:lpstr>
      <vt:lpstr>Millainen on hyvä pelisääntö tai toimintatapa?</vt:lpstr>
      <vt:lpstr>Millainen on hyvä pelisääntö tai toimintatapa?</vt:lpstr>
      <vt:lpstr>Miten toteutat käytännössä valmistelupalaverin?</vt:lpstr>
      <vt:lpstr>Tutustu kolmeen erilaiseen vaihtoehtoon edetä (A, B ja C)  ja valitse niistä sopivin. </vt:lpstr>
      <vt:lpstr>Miten toteutat käytännössä valmistelupalaverin?</vt:lpstr>
      <vt:lpstr>Miten toteutat käytännössä valmistelupalaverin?</vt:lpstr>
      <vt:lpstr>Miten toteutat käytännössä valmistelupalaverin?</vt:lpstr>
      <vt:lpstr>Miten toteutat käytännössä valmistelupalaverin?</vt:lpstr>
      <vt:lpstr>Esimerkki seurantakäytänteistä: rikkomussääntö yhteisesti työstettynä</vt:lpstr>
      <vt:lpstr>Rikkomussääntö</vt:lpstr>
      <vt:lpstr>Miksi rikkomussääntöjä tarvitaan?</vt:lpstr>
      <vt:lpstr>Madalla kynnystä puheeksi ottamiseen</vt:lpstr>
      <vt:lpstr>Miksi puheeksi ottamista kannattaa harjoitella?</vt:lpstr>
      <vt:lpstr>Miten harjoitellaan puheeksi ottamista? Harjoitus 1</vt:lpstr>
      <vt:lpstr>Miten harjoitellaan puheeksi ottamista? Harjoitus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Työyhteisön yhteisten toimintatapojen laatiminen ja niistä poikkeamisen puheeksiottaminen</dc:title>
  <dc:creator>Seija Moilanen</dc:creator>
  <cp:lastModifiedBy>Seija Moilanen</cp:lastModifiedBy>
  <cp:revision>2</cp:revision>
  <dcterms:created xsi:type="dcterms:W3CDTF">2024-01-03T11:30:33Z</dcterms:created>
  <dcterms:modified xsi:type="dcterms:W3CDTF">2024-01-03T11:58:30Z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0x010100789C33DA8B10DD49BAEB245873F1F70A</vt:lpwstr>
  </property>
</Properties>
</file>