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Pukarinen" userId="cea77aa0-8843-4a84-9369-8052717b1f78" providerId="ADAL" clId="{120A538C-F087-4571-96A8-8B59FDD81F90}"/>
    <pc:docChg chg="modSld">
      <pc:chgData name="Sara Pukarinen" userId="cea77aa0-8843-4a84-9369-8052717b1f78" providerId="ADAL" clId="{120A538C-F087-4571-96A8-8B59FDD81F90}" dt="2023-11-27T08:50:56.766" v="0" actId="20577"/>
      <pc:docMkLst>
        <pc:docMk/>
      </pc:docMkLst>
      <pc:sldChg chg="modSp mod">
        <pc:chgData name="Sara Pukarinen" userId="cea77aa0-8843-4a84-9369-8052717b1f78" providerId="ADAL" clId="{120A538C-F087-4571-96A8-8B59FDD81F90}" dt="2023-11-27T08:50:56.766" v="0" actId="20577"/>
        <pc:sldMkLst>
          <pc:docMk/>
          <pc:sldMk cId="1343123621" sldId="260"/>
        </pc:sldMkLst>
        <pc:spChg chg="mod">
          <ac:chgData name="Sara Pukarinen" userId="cea77aa0-8843-4a84-9369-8052717b1f78" providerId="ADAL" clId="{120A538C-F087-4571-96A8-8B59FDD81F90}" dt="2023-11-27T08:50:56.766" v="0" actId="20577"/>
          <ac:spMkLst>
            <pc:docMk/>
            <pc:sldMk cId="1343123621" sldId="260"/>
            <ac:spMk id="3" creationId="{62A633BD-7814-9661-C239-E6CF7DD2BD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C4A09-7D7C-E641-A913-314C9CD95A69}" type="datetimeFigureOut">
              <a:rPr lang="fi-FI" smtClean="0"/>
              <a:t>27.11.2023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C04CC-C267-054D-B6BE-DB9C761477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3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00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06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80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40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27.11.2023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70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27.11.2023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6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27.11.2023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2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tyoturvallisuus/tyopaikkavakivallan-hallint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tk.fi/2023/03/10/aikuisten-oikeesti-podcastin-uudet-jaksot-kuunneltavissa-aiheena-tyopaikkavakivalt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ari.aksberg@t5tk.f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1E27-77BA-3E97-6732-9500CA84E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994804"/>
            <a:ext cx="4559744" cy="827723"/>
          </a:xfrm>
        </p:spPr>
        <p:txBody>
          <a:bodyPr>
            <a:normAutofit/>
          </a:bodyPr>
          <a:lstStyle/>
          <a:p>
            <a:pPr algn="l"/>
            <a:r>
              <a:rPr lang="fi-FI" sz="2200"/>
              <a:t>Työsuojeluviikko I </a:t>
            </a:r>
            <a:r>
              <a:rPr lang="fi-FI"/>
              <a:t>Työväkivalta</a:t>
            </a:r>
            <a:endParaRPr lang="fi-FI" sz="2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5237B-63F1-FD78-FA30-A7256435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58612"/>
            <a:ext cx="4559744" cy="105495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4000">
                <a:cs typeface="Arial"/>
              </a:rPr>
              <a:t>Työväkivallan ja sen uhkan hallinta</a:t>
            </a:r>
          </a:p>
        </p:txBody>
      </p:sp>
      <p:pic>
        <p:nvPicPr>
          <p:cNvPr id="10" name="Picture Placeholder 9" descr="A group of people sitting in a circle talking&#10;&#10;Description automatically generated">
            <a:extLst>
              <a:ext uri="{FF2B5EF4-FFF2-40B4-BE49-F238E27FC236}">
                <a16:creationId xmlns:a16="http://schemas.microsoft.com/office/drawing/2014/main" id="{9A0B31CB-8471-03FF-1483-AC176F8EDDC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9" r="22799"/>
          <a:stretch/>
        </p:blipFill>
        <p:spPr>
          <a:xfrm>
            <a:off x="6924992" y="1438021"/>
            <a:ext cx="4559744" cy="4485958"/>
          </a:xfrm>
        </p:spPr>
      </p:pic>
    </p:spTree>
    <p:extLst>
      <p:ext uri="{BB962C8B-B14F-4D97-AF65-F5344CB8AC3E}">
        <p14:creationId xmlns:p14="http://schemas.microsoft.com/office/powerpoint/2010/main" val="399113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Työsuojeluviikon tavoitteena 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580110"/>
            <a:ext cx="10133717" cy="4452700"/>
          </a:xfrm>
        </p:spPr>
        <p:txBody>
          <a:bodyPr numCol="2" spcCol="108000"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700" dirty="0"/>
              <a:t>aktivoida työsuojelu- ja henkilöstötoimijoita tuomaan esille työsuojelua, johtamista ja yhteistyötä omalla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aktivoida koko henkilöstö osallistumaan työsuojelutoimintaan ja työhyvinvoinnin ylläpitoon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kasvattaa tietoisuutta työsuojelusta työpaikoilla.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Työsuojeluviikko tukee työsuojelutoimijoiden työtä. Työsuojelutoimijat, toimintamallit ja henkilöstö-johtamisen mallit tulevat aktiivisesti esiin teemojen avulla.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Työturvallisuuskeskus tukee viikkoja tarjoamalla maksuttomia</a:t>
            </a:r>
          </a:p>
          <a:p>
            <a:pPr lvl="1">
              <a:lnSpc>
                <a:spcPct val="100000"/>
              </a:lnSpc>
            </a:pPr>
            <a:r>
              <a:rPr lang="fi-FI" sz="1400" dirty="0"/>
              <a:t>viestintämateriaaleja, toimintaehdotuksia ja –ohjeita.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Viikot jakautuvat ala- tai teemakohtaisiin viikkoihin. 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>
              <a:lnSpc>
                <a:spcPct val="100000"/>
              </a:lnSpc>
            </a:pPr>
            <a:endParaRPr lang="fi-FI" sz="17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Työsuojeluviikko  -  Mielenterveys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D9FC907-0478-4C08-608D-4F3E7E319029}"/>
              </a:ext>
            </a:extLst>
          </p:cNvPr>
          <p:cNvSpPr/>
          <p:nvPr/>
        </p:nvSpPr>
        <p:spPr>
          <a:xfrm>
            <a:off x="1586874" y="6523037"/>
            <a:ext cx="53306" cy="533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28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095" y="606732"/>
            <a:ext cx="10817487" cy="1325563"/>
          </a:xfrm>
        </p:spPr>
        <p:txBody>
          <a:bodyPr/>
          <a:lstStyle/>
          <a:p>
            <a:r>
              <a:rPr lang="fi-FI" dirty="0"/>
              <a:t>Työväkivallan ja sen uhkan hallinta -työsuojeluviikko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Työsuojeluviikko  -  Mielenterveys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2A633BD-7814-9661-C239-E6CF7DD2BDA2}"/>
              </a:ext>
            </a:extLst>
          </p:cNvPr>
          <p:cNvSpPr txBox="1">
            <a:spLocks/>
          </p:cNvSpPr>
          <p:nvPr/>
        </p:nvSpPr>
        <p:spPr>
          <a:xfrm>
            <a:off x="1155095" y="1932295"/>
            <a:ext cx="9427287" cy="3683677"/>
          </a:xfrm>
          <a:prstGeom prst="rect">
            <a:avLst/>
          </a:prstGeom>
        </p:spPr>
        <p:txBody>
          <a:bodyPr vert="horz" lIns="91440" tIns="45720" rIns="91440" bIns="45720" numCol="1" spcCol="10800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i-FI" sz="2200" noProof="1"/>
              <a:t>Toimintaehdotuksia työpaikalle</a:t>
            </a:r>
          </a:p>
          <a:p>
            <a:pPr>
              <a:lnSpc>
                <a:spcPct val="100000"/>
              </a:lnSpc>
            </a:pPr>
            <a:r>
              <a:rPr lang="fi-FI" sz="1400" noProof="1"/>
              <a:t>Pidä työsuojelua esillä koko viikon. Nosta esiin vastuuhenkilöt ja työpaikkanne toimintamallit työpaikkaväkivallan hallinnassa. </a:t>
            </a:r>
          </a:p>
          <a:p>
            <a:pPr>
              <a:lnSpc>
                <a:spcPct val="100000"/>
              </a:lnSpc>
            </a:pPr>
            <a:r>
              <a:rPr lang="fi-FI" sz="1400" noProof="1">
                <a:cs typeface="Arial"/>
              </a:rPr>
              <a:t>Tutustu </a:t>
            </a:r>
            <a:r>
              <a:rPr lang="fi-FI" sz="1400" noProof="1">
                <a:cs typeface="Arial"/>
                <a:hlinkClick r:id="rId3"/>
              </a:rPr>
              <a:t>Työväkivallan hallintaprosessin vaiheisiin</a:t>
            </a:r>
            <a:r>
              <a:rPr lang="fi-FI" sz="1400" noProof="1">
                <a:cs typeface="Arial"/>
              </a:rPr>
              <a:t>.</a:t>
            </a:r>
            <a:endParaRPr lang="fi-FI" sz="1400" noProof="1">
              <a:cs typeface="Arial"/>
              <a:hlinkClick r:id="rId3"/>
            </a:endParaRPr>
          </a:p>
          <a:p>
            <a:pPr>
              <a:lnSpc>
                <a:spcPct val="100000"/>
              </a:lnSpc>
            </a:pPr>
            <a:r>
              <a:rPr lang="fi-FI" sz="1400" noProof="1">
                <a:cs typeface="Arial"/>
              </a:rPr>
              <a:t>Kuunnelkaa työpaikallanne teille sopiva </a:t>
            </a:r>
            <a:r>
              <a:rPr lang="fi-FI" sz="1400" noProof="1">
                <a:cs typeface="Arial"/>
                <a:hlinkClick r:id="rId4"/>
              </a:rPr>
              <a:t>Aikuisten oikeesti -podcast</a:t>
            </a:r>
            <a:r>
              <a:rPr lang="fi-FI" sz="1400" noProof="1">
                <a:cs typeface="Arial"/>
              </a:rPr>
              <a:t> työväkivallan hallintaan liittyen ja keskustelkaa aiheesta.</a:t>
            </a:r>
            <a:endParaRPr lang="fi-FI" sz="1400" noProof="1"/>
          </a:p>
          <a:p>
            <a:pPr>
              <a:lnSpc>
                <a:spcPct val="100000"/>
              </a:lnSpc>
            </a:pPr>
            <a:r>
              <a:rPr lang="fi-FI" sz="1400" noProof="1"/>
              <a:t>Tutustu </a:t>
            </a:r>
            <a:r>
              <a:rPr lang="fi-FI" sz="1400" noProof="1">
                <a:hlinkClick r:id="rId3"/>
              </a:rPr>
              <a:t>Työväkivallan hallinta -sivustoon</a:t>
            </a:r>
            <a:r>
              <a:rPr lang="fi-FI" sz="1400" noProof="1"/>
              <a:t>. Keskustelkaa työyhteisössä, ovatko hallintaprosessin vaiheet teillä selvät.</a:t>
            </a:r>
            <a:endParaRPr lang="fi-FI" sz="1400" noProof="1">
              <a:cs typeface="Arial"/>
            </a:endParaRPr>
          </a:p>
          <a:p>
            <a:pPr>
              <a:lnSpc>
                <a:spcPct val="100000"/>
              </a:lnSpc>
            </a:pPr>
            <a:r>
              <a:rPr lang="fi-FI" sz="1400" b="0" noProof="1"/>
              <a:t>Haasta työnantajasi jakamaan somessa hyviä käytäntöjänne työväkivallan hallinnassa. #väkivallatontyö</a:t>
            </a:r>
          </a:p>
          <a:p>
            <a:pPr>
              <a:lnSpc>
                <a:spcPct val="100000"/>
              </a:lnSpc>
            </a:pPr>
            <a:r>
              <a:rPr lang="fi-FI" sz="1400" noProof="1">
                <a:cs typeface="Arial"/>
              </a:rPr>
              <a:t>Ota käyttöösi Työsuojeluviikon visuaaliset elementit työsuojeluviikko.fi-sivulta.</a:t>
            </a:r>
          </a:p>
          <a:p>
            <a:pPr>
              <a:lnSpc>
                <a:spcPct val="100000"/>
              </a:lnSpc>
            </a:pPr>
            <a:r>
              <a:rPr lang="fi-FI" sz="1400" noProof="1">
                <a:cs typeface="Arial"/>
              </a:rPr>
              <a:t>Haasta koko henkilöstö osallistumaan.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A69CEE-C562-45F8-6A53-B30DF094FCE3}"/>
              </a:ext>
            </a:extLst>
          </p:cNvPr>
          <p:cNvSpPr/>
          <p:nvPr/>
        </p:nvSpPr>
        <p:spPr>
          <a:xfrm>
            <a:off x="1586874" y="6523037"/>
            <a:ext cx="53306" cy="533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12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Meidän työpaikan Työsuojeluviikon ohjelma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520" y="6358155"/>
            <a:ext cx="3950208" cy="365125"/>
          </a:xfrm>
        </p:spPr>
        <p:txBody>
          <a:bodyPr/>
          <a:lstStyle/>
          <a:p>
            <a:r>
              <a:rPr lang="fi-FI"/>
              <a:t>Työsuojeluviikko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B2E296-B415-153A-34AD-F0DE04D1FEF8}"/>
              </a:ext>
            </a:extLst>
          </p:cNvPr>
          <p:cNvGraphicFramePr>
            <a:graphicFrameLocks noGrp="1"/>
          </p:cNvGraphicFramePr>
          <p:nvPr/>
        </p:nvGraphicFramePr>
        <p:xfrm>
          <a:off x="1352242" y="1857375"/>
          <a:ext cx="9687852" cy="3899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693">
                  <a:extLst>
                    <a:ext uri="{9D8B030D-6E8A-4147-A177-3AD203B41FA5}">
                      <a16:colId xmlns:a16="http://schemas.microsoft.com/office/drawing/2014/main" val="97297736"/>
                    </a:ext>
                  </a:extLst>
                </a:gridCol>
                <a:gridCol w="6678159">
                  <a:extLst>
                    <a:ext uri="{9D8B030D-6E8A-4147-A177-3AD203B41FA5}">
                      <a16:colId xmlns:a16="http://schemas.microsoft.com/office/drawing/2014/main" val="273797066"/>
                    </a:ext>
                  </a:extLst>
                </a:gridCol>
              </a:tblGrid>
              <a:tr h="863646">
                <a:tc>
                  <a:txBody>
                    <a:bodyPr/>
                    <a:lstStyle/>
                    <a:p>
                      <a:r>
                        <a:rPr lang="fi-FI" sz="2000" b="0" noProof="1"/>
                        <a:t>Maanantai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88943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Tiistai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3576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Keskiviikko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9050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Torstai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645520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Perjantai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9911450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D5FBE726-A5EB-113F-6616-BC727CF0E762}"/>
              </a:ext>
            </a:extLst>
          </p:cNvPr>
          <p:cNvSpPr txBox="1"/>
          <p:nvPr/>
        </p:nvSpPr>
        <p:spPr>
          <a:xfrm>
            <a:off x="1270000" y="5750220"/>
            <a:ext cx="643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Jaa tunnelmia </a:t>
            </a:r>
            <a:r>
              <a:rPr lang="fi-FI" err="1"/>
              <a:t>SOMEen</a:t>
            </a:r>
            <a:r>
              <a:rPr lang="fi-FI"/>
              <a:t> #työsuojeluviikko</a:t>
            </a:r>
          </a:p>
        </p:txBody>
      </p:sp>
    </p:spTree>
    <p:extLst>
      <p:ext uri="{BB962C8B-B14F-4D97-AF65-F5344CB8AC3E}">
        <p14:creationId xmlns:p14="http://schemas.microsoft.com/office/powerpoint/2010/main" val="34391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7C8EFD-98F4-A881-7959-CBDFB81D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2BDFBB-436B-52E5-3EC9-9615C251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1700" noProof="1">
                <a:cs typeface="Arial"/>
              </a:rPr>
              <a:t>Erityisasiantuntija Sari Aksberg, </a:t>
            </a:r>
            <a:r>
              <a:rPr lang="fi-FI" sz="1700" noProof="1">
                <a:cs typeface="Arial"/>
                <a:hlinkClick r:id="rId2"/>
              </a:rPr>
              <a:t>sari.aksberg@ttk.fi</a:t>
            </a:r>
            <a:r>
              <a:rPr lang="fi-FI" sz="1700" noProof="1">
                <a:cs typeface="Arial"/>
              </a:rPr>
              <a:t> </a:t>
            </a:r>
          </a:p>
          <a:p>
            <a:endParaRPr lang="fi-FI" sz="1700" noProof="1"/>
          </a:p>
          <a:p>
            <a:r>
              <a:rPr lang="fi-FI" sz="1700" noProof="1"/>
              <a:t>Työsuojeluviikko.fi-materiaalit ovat vapaasti käytettävissä. Työsuojeluviikon voi järjestää omalle työpaikalle sopivaan ajankohtaan.</a:t>
            </a:r>
            <a:endParaRPr lang="fi-FI" sz="1700" noProof="1">
              <a:cs typeface="Arial"/>
            </a:endParaRPr>
          </a:p>
          <a:p>
            <a:r>
              <a:rPr lang="fi-FI" sz="1700" noProof="1"/>
              <a:t>Työsuojeluviikon ohjelma on rakennettu Työturvallisuuskeskuksen kuntien ja hyvinvointialueiden toimialaryhmässä.</a:t>
            </a:r>
            <a:endParaRPr lang="fi-FI" sz="1700" noProof="1">
              <a:cs typeface="Arial"/>
            </a:endParaRPr>
          </a:p>
          <a:p>
            <a:endParaRPr lang="fi-FI" sz="1700" noProof="1"/>
          </a:p>
          <a:p>
            <a:endParaRPr lang="fi-FI" sz="170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8F738EC-3BC5-C05E-0195-5F8344BB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Työsuojeluviikko  -  Mielenterveys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162C75E-567B-CDF1-118C-C43F7CBA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13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3" ma:contentTypeDescription="Luo uusi asiakirja." ma:contentTypeScope="" ma:versionID="5a78fd0067bc9e338d231736c85b5bf2">
  <xsd:schema xmlns:xsd="http://www.w3.org/2001/XMLSchema" xmlns:xs="http://www.w3.org/2001/XMLSchema" xmlns:p="http://schemas.microsoft.com/office/2006/metadata/properties" xmlns:ns2="5772210d-3b59-4f34-a7a1-a1b47974d45d" targetNamespace="http://schemas.microsoft.com/office/2006/metadata/properties" ma:root="true" ma:fieldsID="5b96463a837b705df9d61b8a383c7b68" ns2:_="">
    <xsd:import namespace="5772210d-3b59-4f34-a7a1-a1b47974d4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8DEB8-F75F-4DB2-AFE8-BD74CB2EB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238784-1D23-4AD3-9B22-30F8C76250E6}">
  <ds:schemaRefs>
    <ds:schemaRef ds:uri="5772210d-3b59-4f34-a7a1-a1b47974d4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EEAA5BA-D7BD-4D6A-B3AE-E0CB8247384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229</Words>
  <Application>Microsoft Office PowerPoint</Application>
  <PresentationFormat>Laajakuva</PresentationFormat>
  <Paragraphs>44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Työsuojeluviikko I Työväkivalta</vt:lpstr>
      <vt:lpstr>Työsuojeluviikon tavoitteena on</vt:lpstr>
      <vt:lpstr>Työväkivallan ja sen uhkan hallinta -työsuojeluviikko</vt:lpstr>
      <vt:lpstr>Meidän työpaikan Työsuojeluviikon ohjelma</vt:lpstr>
      <vt:lpstr>Lisätietoa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Merja Jaskara</dc:creator>
  <cp:lastModifiedBy>Sara Pukarinen</cp:lastModifiedBy>
  <cp:revision>12</cp:revision>
  <dcterms:created xsi:type="dcterms:W3CDTF">2023-06-20T11:21:27Z</dcterms:created>
  <dcterms:modified xsi:type="dcterms:W3CDTF">2023-11-27T08:51:06Z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