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177FA5-4996-4986-80B0-E09FFBAC3541}" v="10" dt="2023-10-24T14:12:03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4A09-7D7C-E641-A913-314C9CD95A69}" type="datetimeFigureOut">
              <a:rPr lang="fi-FI" smtClean="0"/>
              <a:t>27.11.2023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04CC-C267-054D-B6BE-DB9C761477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3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0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4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27.11.2023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7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27.11.2023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6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27.11.2023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2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julkaisu/kuormitusvaaka/" TargetMode="External"/><Relationship Id="rId2" Type="http://schemas.openxmlformats.org/officeDocument/2006/relationships/hyperlink" Target="https://ttk.fi/julkaisu/tyoturvallisuuskartoitus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ttk.fi/aineistot/?publication-type=58" TargetMode="External"/><Relationship Id="rId4" Type="http://schemas.openxmlformats.org/officeDocument/2006/relationships/hyperlink" Target="https://ttk.fi/julkaisu/tapaturmatutk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ukka-pekka.jantunen@ttk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1E27-77BA-3E97-6732-9500CA84E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994804"/>
            <a:ext cx="4559744" cy="827723"/>
          </a:xfrm>
        </p:spPr>
        <p:txBody>
          <a:bodyPr>
            <a:normAutofit/>
          </a:bodyPr>
          <a:lstStyle/>
          <a:p>
            <a:pPr algn="l"/>
            <a:r>
              <a:rPr lang="fi-FI" sz="1600" dirty="0"/>
              <a:t>Työsuojeluviikko I Työturvallisuuden hallinta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5237B-63F1-FD78-FA30-A7256435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51831"/>
            <a:ext cx="4559744" cy="10549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000" dirty="0">
                <a:cs typeface="Arial"/>
              </a:rPr>
              <a:t>Työturvallisuuden hallinta kuljetus- ja logistiikka-alalla</a:t>
            </a:r>
          </a:p>
        </p:txBody>
      </p:sp>
      <p:pic>
        <p:nvPicPr>
          <p:cNvPr id="10" name="Picture Placeholder 9" descr="A group of people sitting in a circle talking&#10;&#10;Description automatically generated">
            <a:extLst>
              <a:ext uri="{FF2B5EF4-FFF2-40B4-BE49-F238E27FC236}">
                <a16:creationId xmlns:a16="http://schemas.microsoft.com/office/drawing/2014/main" id="{9A0B31CB-8471-03FF-1483-AC176F8EDD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9" r="22799"/>
          <a:stretch/>
        </p:blipFill>
        <p:spPr>
          <a:xfrm>
            <a:off x="6924992" y="1438021"/>
            <a:ext cx="4559744" cy="4485958"/>
          </a:xfrm>
        </p:spPr>
      </p:pic>
    </p:spTree>
    <p:extLst>
      <p:ext uri="{BB962C8B-B14F-4D97-AF65-F5344CB8AC3E}">
        <p14:creationId xmlns:p14="http://schemas.microsoft.com/office/powerpoint/2010/main" val="399113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Työsuojeluviikon tavoitteena 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580110"/>
            <a:ext cx="10133717" cy="4452700"/>
          </a:xfrm>
        </p:spPr>
        <p:txBody>
          <a:bodyPr numCol="2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700" dirty="0"/>
              <a:t>aktivoida työsuojelu- ja henkilöstötoimijoita tuomaan esille työsuojelua, johtamista ja yhteistyötä omalla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aktivoida koko henkilöstö osallistumaan työsuojelutoimintaan ja työhyvinvoinnin ylläpitoon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kasvattaa tietoisuutta työsuojelusta työpaikoilla.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Työsuojeluviikko tukee työsuojelutoimijoiden työtä. Työsuojelutoimijat, toimintamallit ja henkilöstö-johtamisen mallit tulevat aktiivisesti esiin teemojen avulla.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Työturvallisuuskeskus tukee viikkoja tarjoamalla maksuttomia</a:t>
            </a:r>
          </a:p>
          <a:p>
            <a:pPr lvl="1">
              <a:lnSpc>
                <a:spcPct val="100000"/>
              </a:lnSpc>
            </a:pPr>
            <a:r>
              <a:rPr lang="fi-FI" sz="1400" dirty="0"/>
              <a:t>viestintämateriaaleja, toimintaehdotuksia ja –ohjeita.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Viikot jakautuvat ala- tai teemakohtaisiin viikkoihin.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endParaRPr lang="fi-FI" sz="17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Työturvallisuuden hallinta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Työturvallisuuden hallinta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5" y="244986"/>
            <a:ext cx="9888188" cy="1325563"/>
          </a:xfrm>
        </p:spPr>
        <p:txBody>
          <a:bodyPr/>
          <a:lstStyle/>
          <a:p>
            <a:r>
              <a:rPr lang="fi-FI" dirty="0"/>
              <a:t>Työturvallisuuden hallinta kuljetus- ja logistiikka-alalla -työsuojeluviikko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165" y="1938484"/>
            <a:ext cx="4222984" cy="4220651"/>
          </a:xfrm>
        </p:spPr>
        <p:txBody>
          <a:bodyPr numCol="1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600" noProof="1"/>
              <a:t>Laatikaa työpaikallenne työsuojeluviikon toimintaohjelma.</a:t>
            </a:r>
          </a:p>
          <a:p>
            <a:pPr>
              <a:lnSpc>
                <a:spcPct val="100000"/>
              </a:lnSpc>
            </a:pPr>
            <a:r>
              <a:rPr lang="fi-FI" sz="1600" noProof="1"/>
              <a:t>Pidä työsuojelutoimintaa esillä koko viikon.</a:t>
            </a:r>
          </a:p>
          <a:p>
            <a:pPr>
              <a:lnSpc>
                <a:spcPct val="100000"/>
              </a:lnSpc>
            </a:pPr>
            <a:r>
              <a:rPr lang="fi-FI" sz="1600" noProof="1"/>
              <a:t>Haasta koko henkilöstö osallistumaan.</a:t>
            </a:r>
          </a:p>
          <a:p>
            <a:pPr>
              <a:lnSpc>
                <a:spcPct val="100000"/>
              </a:lnSpc>
            </a:pPr>
            <a:r>
              <a:rPr lang="fi-FI" sz="1600" noProof="1"/>
              <a:t>Hyödynnä Työturvallisuuskeskuksen toimintaehdotuksia ja palvelutarjontaa aiheesta.</a:t>
            </a:r>
          </a:p>
          <a:p>
            <a:pPr>
              <a:lnSpc>
                <a:spcPct val="100000"/>
              </a:lnSpc>
            </a:pPr>
            <a:r>
              <a:rPr lang="fi-FI" sz="1600" noProof="1"/>
              <a:t>Ota käyttöösi Työsuojeluviikon visuaaliset aineistot työsuojeluviikko.fi-sivulta.</a:t>
            </a:r>
          </a:p>
          <a:p>
            <a:pPr>
              <a:lnSpc>
                <a:spcPct val="100000"/>
              </a:lnSpc>
            </a:pPr>
            <a:r>
              <a:rPr lang="fi-FI" sz="1600" noProof="1"/>
              <a:t>Muista, että työsuojelu on yhteistyötä ja yhdessä tekemistä!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200" noProof="1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25044"/>
              </p:ext>
            </p:extLst>
          </p:nvPr>
        </p:nvGraphicFramePr>
        <p:xfrm>
          <a:off x="5308149" y="1939881"/>
          <a:ext cx="5875313" cy="3965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266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4050047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23453">
                <a:tc>
                  <a:txBody>
                    <a:bodyPr/>
                    <a:lstStyle/>
                    <a:p>
                      <a:r>
                        <a:rPr lang="fi-FI" sz="1200" b="0" noProof="1"/>
                        <a:t>Maanantai</a:t>
                      </a:r>
                      <a:endParaRPr lang="fi-FI" sz="12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Tutustukaa työsuojeluorganisaatioonne. Selvittäkää työsuojelutoimintanne nykytaso Työturvallisuuskeskuksen </a:t>
                      </a:r>
                      <a:r>
                        <a:rPr lang="fi-FI" sz="1200" dirty="0">
                          <a:hlinkClick r:id="rId2"/>
                        </a:rPr>
                        <a:t>Työturvallisuuskartoitus</a:t>
                      </a:r>
                      <a:r>
                        <a:rPr lang="fi-FI" sz="1200" dirty="0"/>
                        <a:t> –työkalulla. Järjestäkää turvallisuuskävely!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671764">
                <a:tc>
                  <a:txBody>
                    <a:bodyPr/>
                    <a:lstStyle/>
                    <a:p>
                      <a:r>
                        <a:rPr lang="fi-FI" sz="1200" b="0" noProof="1"/>
                        <a:t>Tiistai</a:t>
                      </a:r>
                      <a:endParaRPr lang="fi-FI" sz="12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Franklin Gothic Book" panose="020B0503020102020204" pitchFamily="34" charset="0"/>
                        <a:buNone/>
                      </a:pPr>
                      <a:r>
                        <a:rPr lang="fi-FI" sz="1200" dirty="0"/>
                        <a:t>Tehkää arviointi oman työpaikkanne kuormitustilanteesta käyttämällä Työturvallisuuskeskuksen </a:t>
                      </a:r>
                      <a:r>
                        <a:rPr lang="fi-FI" sz="1200" dirty="0">
                          <a:hlinkClick r:id="rId3"/>
                        </a:rPr>
                        <a:t>Kuormitusvaaka</a:t>
                      </a:r>
                      <a:r>
                        <a:rPr lang="fi-FI" sz="1200" dirty="0"/>
                        <a:t> –työkalua.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823453">
                <a:tc>
                  <a:txBody>
                    <a:bodyPr/>
                    <a:lstStyle/>
                    <a:p>
                      <a:r>
                        <a:rPr lang="fi-FI" sz="1200" b="0" noProof="1"/>
                        <a:t>Keskiviikko</a:t>
                      </a:r>
                      <a:endParaRPr lang="fi-FI" sz="12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Selvittäkää työpaikkanne työtapaturmatilastot ja miettikää miten teidän työtapaturmat tutkitaan. Tutustukaa Työturvallisuuskeskuksen </a:t>
                      </a:r>
                      <a:r>
                        <a:rPr lang="fi-FI" sz="1200" dirty="0">
                          <a:hlinkClick r:id="rId4"/>
                        </a:rPr>
                        <a:t>Tapaturmatutka</a:t>
                      </a:r>
                      <a:r>
                        <a:rPr lang="fi-FI" sz="1200" dirty="0"/>
                        <a:t> –työkaluun.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823453">
                <a:tc>
                  <a:txBody>
                    <a:bodyPr/>
                    <a:lstStyle/>
                    <a:p>
                      <a:r>
                        <a:rPr lang="fi-FI" sz="1200" b="0" noProof="1"/>
                        <a:t>Torstai</a:t>
                      </a:r>
                      <a:endParaRPr lang="fi-FI" sz="12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Franklin Gothic Book" panose="020B0503020102020204" pitchFamily="34" charset="0"/>
                        <a:buNone/>
                      </a:pPr>
                      <a:r>
                        <a:rPr lang="fi-FI" sz="1200" dirty="0"/>
                        <a:t>Tutustukaa muuhun Työturvallisuuskeskuksen </a:t>
                      </a:r>
                      <a:r>
                        <a:rPr lang="fi-FI" sz="1200" dirty="0">
                          <a:hlinkClick r:id="rId5"/>
                        </a:rPr>
                        <a:t>sähköisten työkalujen </a:t>
                      </a:r>
                      <a:r>
                        <a:rPr lang="fi-FI" sz="1200" dirty="0"/>
                        <a:t>tarjontaan. Miettikää miten teidän nykyiset sähköiset työkalut toimivat toiminnan tukena.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671764">
                <a:tc>
                  <a:txBody>
                    <a:bodyPr/>
                    <a:lstStyle/>
                    <a:p>
                      <a:r>
                        <a:rPr lang="fi-FI" sz="1200" b="0" noProof="1"/>
                        <a:t>Perjantai</a:t>
                      </a:r>
                      <a:endParaRPr lang="fi-FI" sz="12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Franklin Gothic Book" panose="020B0503020102020204" pitchFamily="34" charset="0"/>
                        <a:buNone/>
                      </a:pPr>
                      <a:r>
                        <a:rPr lang="fi-FI" sz="1200" dirty="0"/>
                        <a:t>Keskustelkaa viikon kokemuksista ja asettakaa tavoitteita tulevaisuuteen miten aiotte kehittää työsuojelutoimintaanne. Etsikää pari selkeää kehityskohdetta ja laatikaa toimintasuunnitelma.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460022E6-014B-E8AE-3125-D6B8412551DC}"/>
              </a:ext>
            </a:extLst>
          </p:cNvPr>
          <p:cNvSpPr txBox="1"/>
          <p:nvPr/>
        </p:nvSpPr>
        <p:spPr>
          <a:xfrm>
            <a:off x="5196888" y="1503686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800" noProof="1"/>
              <a:t>Työsuojeluviikon toimintaohjelmaehdotus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4A98654-2B75-F728-B3C2-0BB8BDA95070}"/>
              </a:ext>
            </a:extLst>
          </p:cNvPr>
          <p:cNvSpPr txBox="1"/>
          <p:nvPr/>
        </p:nvSpPr>
        <p:spPr>
          <a:xfrm>
            <a:off x="1206712" y="1503686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1800" noProof="1"/>
              <a:t>Toimintaehdotuksia työpaikalle</a:t>
            </a:r>
          </a:p>
        </p:txBody>
      </p:sp>
    </p:spTree>
    <p:extLst>
      <p:ext uri="{BB962C8B-B14F-4D97-AF65-F5344CB8AC3E}">
        <p14:creationId xmlns:p14="http://schemas.microsoft.com/office/powerpoint/2010/main" val="12058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Meidän työpaikan Työsuojeluviikon ohjelma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20" y="6358155"/>
            <a:ext cx="3950208" cy="365125"/>
          </a:xfrm>
        </p:spPr>
        <p:txBody>
          <a:bodyPr/>
          <a:lstStyle/>
          <a:p>
            <a:r>
              <a:rPr lang="fi-FI" dirty="0"/>
              <a:t>Työsuojeluviikko  -  Työturvallisuuden hallinta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/>
        </p:nvGraphicFramePr>
        <p:xfrm>
          <a:off x="1352242" y="1857375"/>
          <a:ext cx="9687852" cy="3899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69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6678159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63646">
                <a:tc>
                  <a:txBody>
                    <a:bodyPr/>
                    <a:lstStyle/>
                    <a:p>
                      <a:r>
                        <a:rPr lang="fi-FI" sz="2000" b="0" noProof="1"/>
                        <a:t>Maanantai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Tiistai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Keskiviikko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Torstai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Perjantai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5FBE726-A5EB-113F-6616-BC727CF0E762}"/>
              </a:ext>
            </a:extLst>
          </p:cNvPr>
          <p:cNvSpPr txBox="1"/>
          <p:nvPr/>
        </p:nvSpPr>
        <p:spPr>
          <a:xfrm>
            <a:off x="1270000" y="5750220"/>
            <a:ext cx="643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Jaa tunnelmia </a:t>
            </a:r>
            <a:r>
              <a:rPr lang="fi-FI" err="1"/>
              <a:t>SOMEen</a:t>
            </a:r>
            <a:r>
              <a:rPr lang="fi-FI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4391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C8EFD-98F4-A881-7959-CBDFB81D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BDFBB-436B-52E5-3EC9-9615C251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700" noProof="1">
                <a:cs typeface="Arial"/>
              </a:rPr>
              <a:t>Johtava asiantuntija Jukka-Pekka Jantunen, </a:t>
            </a:r>
            <a:r>
              <a:rPr lang="fi-FI" sz="1700" noProof="1">
                <a:cs typeface="Arial"/>
                <a:hlinkClick r:id="rId2"/>
              </a:rPr>
              <a:t>jukka-pekka.jantunen@ttk.fi</a:t>
            </a:r>
            <a:r>
              <a:rPr lang="fi-FI" sz="1700" noProof="1">
                <a:cs typeface="Arial"/>
              </a:rPr>
              <a:t> </a:t>
            </a:r>
          </a:p>
          <a:p>
            <a:endParaRPr lang="fi-FI" sz="1700" noProof="1"/>
          </a:p>
          <a:p>
            <a:r>
              <a:rPr lang="fi-FI" sz="1700" noProof="1"/>
              <a:t>Työsuojeluviikko.fi-materiaalit ovat vapaasti käytettävissä. Työsuojeluviikon voi järjestää omalle työpaikalle sopivaan ajankohtaan.</a:t>
            </a:r>
            <a:endParaRPr lang="fi-FI" sz="1700" noProof="1">
              <a:cs typeface="Arial"/>
            </a:endParaRPr>
          </a:p>
          <a:p>
            <a:r>
              <a:rPr lang="fi-FI" sz="1700" noProof="1"/>
              <a:t>Työsuojeluviikon ohjelma on rakennettu Työturvallisuuskeskuksen kuljetus- ja logistiikka-alojen toimialaryhmässä.</a:t>
            </a:r>
          </a:p>
          <a:p>
            <a:endParaRPr lang="fi-FI" sz="1700" noProof="1"/>
          </a:p>
          <a:p>
            <a:endParaRPr lang="fi-FI" sz="17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738EC-3BC5-C05E-0195-5F8344BB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Työturvallisuuden hallinta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62C75E-567B-CDF1-118C-C43F7CB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3" ma:contentTypeDescription="Luo uusi asiakirja." ma:contentTypeScope="" ma:versionID="5a78fd0067bc9e338d231736c85b5bf2">
  <xsd:schema xmlns:xsd="http://www.w3.org/2001/XMLSchema" xmlns:xs="http://www.w3.org/2001/XMLSchema" xmlns:p="http://schemas.microsoft.com/office/2006/metadata/properties" xmlns:ns2="5772210d-3b59-4f34-a7a1-a1b47974d45d" targetNamespace="http://schemas.microsoft.com/office/2006/metadata/properties" ma:root="true" ma:fieldsID="5b96463a837b705df9d61b8a383c7b68" ns2:_="">
    <xsd:import namespace="5772210d-3b59-4f34-a7a1-a1b47974d4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238784-1D23-4AD3-9B22-30F8C76250E6}">
  <ds:schemaRefs>
    <ds:schemaRef ds:uri="5772210d-3b59-4f34-a7a1-a1b47974d4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EEAA5BA-D7BD-4D6A-B3AE-E0CB824738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F8DEB8-F75F-4DB2-AFE8-BD74CB2EB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293</Words>
  <Application>Microsoft Office PowerPoint</Application>
  <PresentationFormat>Laajakuva</PresentationFormat>
  <Paragraphs>53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Office Theme</vt:lpstr>
      <vt:lpstr>Työsuojeluviikko I Työturvallisuuden hallinta</vt:lpstr>
      <vt:lpstr>Työsuojeluviikon tavoitteena on</vt:lpstr>
      <vt:lpstr>Työturvallisuuden hallinta kuljetus- ja logistiikka-alalla -työsuojeluviikko</vt:lpstr>
      <vt:lpstr>Meidän työpaikan Työsuojeluviikon ohjelma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Merja Jaskara</dc:creator>
  <cp:lastModifiedBy>Sara Pukarinen</cp:lastModifiedBy>
  <cp:revision>13</cp:revision>
  <dcterms:created xsi:type="dcterms:W3CDTF">2023-06-20T11:21:27Z</dcterms:created>
  <dcterms:modified xsi:type="dcterms:W3CDTF">2023-11-27T08:48:02Z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