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Pukarinen" userId="cea77aa0-8843-4a84-9369-8052717b1f78" providerId="ADAL" clId="{A0D985FB-C9BE-40CC-B102-8B0836A8B85C}"/>
    <pc:docChg chg="undo custSel modSld">
      <pc:chgData name="Sara Pukarinen" userId="cea77aa0-8843-4a84-9369-8052717b1f78" providerId="ADAL" clId="{A0D985FB-C9BE-40CC-B102-8B0836A8B85C}" dt="2023-11-27T08:50:42.217" v="7" actId="20577"/>
      <pc:docMkLst>
        <pc:docMk/>
      </pc:docMkLst>
      <pc:sldChg chg="modSp mod">
        <pc:chgData name="Sara Pukarinen" userId="cea77aa0-8843-4a84-9369-8052717b1f78" providerId="ADAL" clId="{A0D985FB-C9BE-40CC-B102-8B0836A8B85C}" dt="2023-11-27T08:50:42.217" v="7" actId="20577"/>
        <pc:sldMkLst>
          <pc:docMk/>
          <pc:sldMk cId="1343123621" sldId="260"/>
        </pc:sldMkLst>
        <pc:spChg chg="mod">
          <ac:chgData name="Sara Pukarinen" userId="cea77aa0-8843-4a84-9369-8052717b1f78" providerId="ADAL" clId="{A0D985FB-C9BE-40CC-B102-8B0836A8B85C}" dt="2023-11-27T08:50:42.217" v="7" actId="20577"/>
          <ac:spMkLst>
            <pc:docMk/>
            <pc:sldMk cId="1343123621" sldId="260"/>
            <ac:spMk id="3" creationId="{62A633BD-7814-9661-C239-E6CF7DD2BD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C4A09-7D7C-E641-A913-314C9CD95A69}" type="datetimeFigureOut">
              <a:rPr lang="fi-FI" smtClean="0"/>
              <a:t>27.11.2023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C04CC-C267-054D-B6BE-DB9C761477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63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4C04CC-C267-054D-B6BE-DB9C7614775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002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4C04CC-C267-054D-B6BE-DB9C7614775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06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80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40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27.11.2023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73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27.11.2023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70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27.11.2023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69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27.11.2023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23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27.11.2023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5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ss6_xVVQyk" TargetMode="External"/><Relationship Id="rId3" Type="http://schemas.openxmlformats.org/officeDocument/2006/relationships/hyperlink" Target="https://www.youtube.com/watch?v=Z1Pq3aKZHHE" TargetMode="External"/><Relationship Id="rId7" Type="http://schemas.openxmlformats.org/officeDocument/2006/relationships/hyperlink" Target="https://ttk.fi/wp-content/uploads/2023/11/TTK_Leaflet_minijuliste_A4_pysty-2_0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tk.fi/wp-content/uploads/2023/11/TTK_Leaflet_minijuliste_A4_pysty-2_01.pdf" TargetMode="External"/><Relationship Id="rId5" Type="http://schemas.openxmlformats.org/officeDocument/2006/relationships/hyperlink" Target="https://ttk.fi/julkaisu/kohti-hyvinvoivaa-tyoyhteisoa-ennakoivat-toimet-mielen-tueksi/" TargetMode="External"/><Relationship Id="rId4" Type="http://schemas.openxmlformats.org/officeDocument/2006/relationships/hyperlink" Target="https://mielenturvaa.fi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aija.ojanpera@ttk.fi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1E27-77BA-3E97-6732-9500CA84E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994804"/>
            <a:ext cx="4559744" cy="827723"/>
          </a:xfrm>
        </p:spPr>
        <p:txBody>
          <a:bodyPr>
            <a:normAutofit/>
          </a:bodyPr>
          <a:lstStyle/>
          <a:p>
            <a:pPr algn="l"/>
            <a:r>
              <a:rPr lang="fi-FI" sz="2200" dirty="0"/>
              <a:t>Työsuojeluviikko I </a:t>
            </a:r>
            <a:r>
              <a:rPr lang="fi-FI" dirty="0"/>
              <a:t>Mielen tuki</a:t>
            </a:r>
            <a:endParaRPr lang="fi-FI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5237B-63F1-FD78-FA30-A72564356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58612"/>
            <a:ext cx="4559744" cy="105495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4000" dirty="0">
                <a:cs typeface="Arial"/>
              </a:rPr>
              <a:t>Kohti hyvinvoivaa työyhteisöä</a:t>
            </a:r>
          </a:p>
        </p:txBody>
      </p:sp>
      <p:pic>
        <p:nvPicPr>
          <p:cNvPr id="10" name="Picture Placeholder 9" descr="A group of people sitting in a circle talking&#10;&#10;Description automatically generated">
            <a:extLst>
              <a:ext uri="{FF2B5EF4-FFF2-40B4-BE49-F238E27FC236}">
                <a16:creationId xmlns:a16="http://schemas.microsoft.com/office/drawing/2014/main" id="{9A0B31CB-8471-03FF-1483-AC176F8EDDC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429" r="22799"/>
          <a:stretch/>
        </p:blipFill>
        <p:spPr>
          <a:xfrm>
            <a:off x="6924992" y="1438021"/>
            <a:ext cx="4559744" cy="4485958"/>
          </a:xfrm>
        </p:spPr>
      </p:pic>
    </p:spTree>
    <p:extLst>
      <p:ext uri="{BB962C8B-B14F-4D97-AF65-F5344CB8AC3E}">
        <p14:creationId xmlns:p14="http://schemas.microsoft.com/office/powerpoint/2010/main" val="399113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Työsuojeluviikon tavoitteena 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248DA4-FA01-2ACC-DB4C-E01E1FB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580110"/>
            <a:ext cx="10133717" cy="4452700"/>
          </a:xfrm>
        </p:spPr>
        <p:txBody>
          <a:bodyPr numCol="2" spcCol="108000"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1700" dirty="0"/>
              <a:t>aktivoida työsuojelu- ja henkilöstötoimijoita tuomaan esille työsuojelua, johtamista ja yhteistyötä omalla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aktivoida koko henkilöstö osallistumaan työsuojelutoimintaan ja työhyvinvoinnin ylläpitoon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kasvattaa tietoisuutta työsuojelusta työpaikoilla.</a:t>
            </a:r>
          </a:p>
          <a:p>
            <a:pPr>
              <a:lnSpc>
                <a:spcPct val="100000"/>
              </a:lnSpc>
            </a:pP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/>
              <a:t>Työsuojeluviikko tukee työsuojelutoimijoiden työtä. Työsuojelutoimijat, toimintamallit ja henkilöstö-johtamisen mallit tulevat aktiivisesti esiin teemojen avulla.</a:t>
            </a:r>
          </a:p>
          <a:p>
            <a:pPr>
              <a:lnSpc>
                <a:spcPct val="100000"/>
              </a:lnSpc>
            </a:pP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/>
              <a:t>Työturvallisuuskeskus tukee viikkoja tarjoamalla maksuttomia</a:t>
            </a:r>
          </a:p>
          <a:p>
            <a:pPr lvl="1">
              <a:lnSpc>
                <a:spcPct val="100000"/>
              </a:lnSpc>
            </a:pPr>
            <a:r>
              <a:rPr lang="fi-FI" sz="1400" dirty="0"/>
              <a:t>viestintämateriaaleja, toimintaehdotuksia ja –ohjeita.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Viikot jakautuvat ala- tai teemakohtaisiin viikkoihin. </a:t>
            </a:r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>
              <a:lnSpc>
                <a:spcPct val="100000"/>
              </a:lnSpc>
            </a:pPr>
            <a:endParaRPr lang="fi-FI" sz="17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Mielen tuki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28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Kohti hyvinvoivaa työyhteisöä -työsuojeluviikko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Mielen tuki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2A633BD-7814-9661-C239-E6CF7DD2BDA2}"/>
              </a:ext>
            </a:extLst>
          </p:cNvPr>
          <p:cNvSpPr txBox="1">
            <a:spLocks/>
          </p:cNvSpPr>
          <p:nvPr/>
        </p:nvSpPr>
        <p:spPr>
          <a:xfrm>
            <a:off x="1151906" y="1690688"/>
            <a:ext cx="9277969" cy="4710613"/>
          </a:xfrm>
          <a:prstGeom prst="rect">
            <a:avLst/>
          </a:prstGeom>
        </p:spPr>
        <p:txBody>
          <a:bodyPr vert="horz" lIns="91440" tIns="45720" rIns="91440" bIns="45720" numCol="1" spcCol="10800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i-FI" sz="2200" noProof="1"/>
              <a:t>Toimintaehdotuksia työpaikalle</a:t>
            </a:r>
          </a:p>
          <a:p>
            <a:pPr>
              <a:lnSpc>
                <a:spcPct val="100000"/>
              </a:lnSpc>
            </a:pPr>
            <a:r>
              <a:rPr lang="fi-FI" sz="1400" noProof="1"/>
              <a:t>Työsuojeluviikon avaus: Tutustu Kevan johtajaylilääkäri </a:t>
            </a:r>
            <a:r>
              <a:rPr lang="fi-FI" sz="1400" noProof="1">
                <a:hlinkClick r:id="rId3"/>
              </a:rPr>
              <a:t>Tuula Metsän videoon</a:t>
            </a:r>
            <a:r>
              <a:rPr lang="fi-FI" sz="1400" noProof="1"/>
              <a:t>, jolla Metsä kertoo mielen tukemisen tärkeydestä. </a:t>
            </a:r>
          </a:p>
          <a:p>
            <a:pPr>
              <a:lnSpc>
                <a:spcPct val="100000"/>
              </a:lnSpc>
            </a:pPr>
            <a:r>
              <a:rPr lang="fi-FI" sz="1400" noProof="1"/>
              <a:t>Katsokaa </a:t>
            </a:r>
            <a:r>
              <a:rPr lang="fi-FI" sz="1400" noProof="1">
                <a:hlinkClick r:id="rId4"/>
              </a:rPr>
              <a:t>Mielenturvaa -video ”Eihän työpaikallasi jää mielenterveys näkymättömäksi?”</a:t>
            </a:r>
            <a:endParaRPr lang="fi-FI" sz="1400" noProof="1"/>
          </a:p>
          <a:p>
            <a:r>
              <a:rPr lang="fi-FI" sz="1400" b="0" noProof="1"/>
              <a:t>Tutustu </a:t>
            </a:r>
            <a:r>
              <a:rPr lang="fi-FI" sz="1400" b="0" noProof="1">
                <a:hlinkClick r:id="rId5"/>
              </a:rPr>
              <a:t>Kohti hyvinvoivaa työyhteisöä -sivustoon </a:t>
            </a:r>
            <a:r>
              <a:rPr lang="fi-FI" sz="1400" b="0" noProof="1"/>
              <a:t>ja pohtikaa sen pohjalta työnantajan kanssa, mitä ennakoivia toimia ja työjärjestelyjä voitte tehdä työntekijöiden mielen tukemiseksi.</a:t>
            </a:r>
          </a:p>
          <a:p>
            <a:pPr lvl="1"/>
            <a:r>
              <a:rPr lang="fi-FI" sz="1400" b="0" noProof="1">
                <a:hlinkClick r:id="rId6"/>
              </a:rPr>
              <a:t>Ennakoi ja havaitse -teemaiset kysymykset pohdinnan tueksi (pdf)</a:t>
            </a:r>
            <a:endParaRPr lang="fi-FI" sz="1400" b="0" noProof="1"/>
          </a:p>
          <a:p>
            <a:pPr lvl="1"/>
            <a:r>
              <a:rPr lang="fi-FI" sz="1400" b="0" noProof="1">
                <a:hlinkClick r:id="rId7"/>
              </a:rPr>
              <a:t>Työjärjestelyt kuntoon -teemaiset kysymykset pohdinnan tueksi (pdf)</a:t>
            </a:r>
            <a:endParaRPr lang="fi-FI" sz="1400" b="0" noProof="1"/>
          </a:p>
          <a:p>
            <a:pPr>
              <a:lnSpc>
                <a:spcPct val="100000"/>
              </a:lnSpc>
            </a:pPr>
            <a:r>
              <a:rPr lang="fi-FI" sz="1400" noProof="1"/>
              <a:t>Tutustukaa artisti </a:t>
            </a:r>
            <a:r>
              <a:rPr lang="fi-FI" sz="1400" noProof="1">
                <a:hlinkClick r:id="rId8"/>
              </a:rPr>
              <a:t>Seksikäs-Suklaan videoon Ku ei vaan jaksa</a:t>
            </a:r>
            <a:r>
              <a:rPr lang="fi-FI" sz="1400" noProof="1"/>
              <a:t> ja siihen, miten hän selviytyi mielenterveyshaasteista. Mitä voimme oppia?</a:t>
            </a:r>
          </a:p>
          <a:p>
            <a:pPr>
              <a:lnSpc>
                <a:spcPct val="100000"/>
              </a:lnSpc>
            </a:pPr>
            <a:r>
              <a:rPr lang="fi-FI" sz="1400" noProof="1"/>
              <a:t>Nosta esiin varhaisen tuen toimintamallit mielen tukemisessa. </a:t>
            </a:r>
            <a:endParaRPr lang="fi-FI" sz="1400" noProof="1">
              <a:cs typeface="Arial"/>
            </a:endParaRPr>
          </a:p>
          <a:p>
            <a:pPr>
              <a:lnSpc>
                <a:spcPct val="100000"/>
              </a:lnSpc>
            </a:pPr>
            <a:r>
              <a:rPr lang="fi-FI" sz="1400" noProof="1"/>
              <a:t>Tutustu </a:t>
            </a:r>
            <a:r>
              <a:rPr lang="fi-FI" sz="1400" noProof="1">
                <a:hlinkClick r:id="rId4"/>
              </a:rPr>
              <a:t>Mielenturvaa-sivustoon</a:t>
            </a:r>
            <a:r>
              <a:rPr lang="fi-FI" sz="1400" noProof="1"/>
              <a:t>.</a:t>
            </a:r>
          </a:p>
          <a:p>
            <a:pPr>
              <a:lnSpc>
                <a:spcPct val="100000"/>
              </a:lnSpc>
            </a:pPr>
            <a:r>
              <a:rPr lang="fi-FI" sz="1400" noProof="1"/>
              <a:t>Pidä työsuojelua esillä koko viikon ajan. </a:t>
            </a:r>
          </a:p>
          <a:p>
            <a:pPr>
              <a:lnSpc>
                <a:spcPct val="100000"/>
              </a:lnSpc>
            </a:pPr>
            <a:endParaRPr lang="fi-FI" sz="1400" noProof="1"/>
          </a:p>
        </p:txBody>
      </p:sp>
    </p:spTree>
    <p:extLst>
      <p:ext uri="{BB962C8B-B14F-4D97-AF65-F5344CB8AC3E}">
        <p14:creationId xmlns:p14="http://schemas.microsoft.com/office/powerpoint/2010/main" val="134312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Meidän työpaikan Työsuojeluviikon ohjelma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520" y="6358155"/>
            <a:ext cx="3950208" cy="365125"/>
          </a:xfrm>
        </p:spPr>
        <p:txBody>
          <a:bodyPr/>
          <a:lstStyle/>
          <a:p>
            <a:r>
              <a:rPr lang="fi-FI" dirty="0"/>
              <a:t>Työsuojeluviikko  -  Mielen tuki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8B2E296-B415-153A-34AD-F0DE04D1FEF8}"/>
              </a:ext>
            </a:extLst>
          </p:cNvPr>
          <p:cNvGraphicFramePr>
            <a:graphicFrameLocks noGrp="1"/>
          </p:cNvGraphicFramePr>
          <p:nvPr/>
        </p:nvGraphicFramePr>
        <p:xfrm>
          <a:off x="1352242" y="1857375"/>
          <a:ext cx="9687852" cy="3899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693">
                  <a:extLst>
                    <a:ext uri="{9D8B030D-6E8A-4147-A177-3AD203B41FA5}">
                      <a16:colId xmlns:a16="http://schemas.microsoft.com/office/drawing/2014/main" val="97297736"/>
                    </a:ext>
                  </a:extLst>
                </a:gridCol>
                <a:gridCol w="6678159">
                  <a:extLst>
                    <a:ext uri="{9D8B030D-6E8A-4147-A177-3AD203B41FA5}">
                      <a16:colId xmlns:a16="http://schemas.microsoft.com/office/drawing/2014/main" val="273797066"/>
                    </a:ext>
                  </a:extLst>
                </a:gridCol>
              </a:tblGrid>
              <a:tr h="863646">
                <a:tc>
                  <a:txBody>
                    <a:bodyPr/>
                    <a:lstStyle/>
                    <a:p>
                      <a:r>
                        <a:rPr lang="fi-FI" sz="2000" b="0" noProof="1"/>
                        <a:t>Maanantai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688943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Tiistai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3576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Keskiviikko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9050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Torstai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645520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Perjantai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49911450"/>
                  </a:ext>
                </a:extLst>
              </a:tr>
            </a:tbl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D5FBE726-A5EB-113F-6616-BC727CF0E762}"/>
              </a:ext>
            </a:extLst>
          </p:cNvPr>
          <p:cNvSpPr txBox="1"/>
          <p:nvPr/>
        </p:nvSpPr>
        <p:spPr>
          <a:xfrm>
            <a:off x="1270000" y="5750220"/>
            <a:ext cx="643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Jaa tunnelmia </a:t>
            </a:r>
            <a:r>
              <a:rPr lang="fi-FI" err="1"/>
              <a:t>SOMEen</a:t>
            </a:r>
            <a:r>
              <a:rPr lang="fi-FI"/>
              <a:t> #työsuojeluviikko</a:t>
            </a:r>
          </a:p>
        </p:txBody>
      </p:sp>
    </p:spTree>
    <p:extLst>
      <p:ext uri="{BB962C8B-B14F-4D97-AF65-F5344CB8AC3E}">
        <p14:creationId xmlns:p14="http://schemas.microsoft.com/office/powerpoint/2010/main" val="34391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7C8EFD-98F4-A881-7959-CBDFB81D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2BDFBB-436B-52E5-3EC9-9615C251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1700" noProof="1">
                <a:cs typeface="Arial"/>
              </a:rPr>
              <a:t>Johtava asiantuntija Kaija Ojanperä </a:t>
            </a:r>
            <a:r>
              <a:rPr lang="fi-FI" sz="1700" noProof="1">
                <a:cs typeface="Arial"/>
                <a:hlinkClick r:id="rId2"/>
              </a:rPr>
              <a:t>kaija.ojanpera@ttk.fi</a:t>
            </a:r>
            <a:r>
              <a:rPr lang="fi-FI" sz="1700" noProof="1">
                <a:cs typeface="Arial"/>
              </a:rPr>
              <a:t> </a:t>
            </a:r>
          </a:p>
          <a:p>
            <a:endParaRPr lang="fi-FI" sz="1700" noProof="1"/>
          </a:p>
          <a:p>
            <a:r>
              <a:rPr lang="fi-FI" sz="1700" noProof="1"/>
              <a:t>Työsuojeluviikko.fi-materiaalit ovat vapaasti käytettävissä. Työsuojeluviikon voi järjestää omalle työpaikalle sopivaan ajankohtaan.</a:t>
            </a:r>
            <a:endParaRPr lang="fi-FI" sz="1700" noProof="1">
              <a:cs typeface="Arial"/>
            </a:endParaRPr>
          </a:p>
          <a:p>
            <a:r>
              <a:rPr lang="fi-FI" sz="1700" noProof="1"/>
              <a:t>Työsuojeluviikon ohjelma on rakennettu Työturvallisuuskeskuksen kuntien ja hyvinvointialueiden toimialaryhmässä.</a:t>
            </a:r>
            <a:endParaRPr lang="fi-FI" sz="1700" noProof="1">
              <a:cs typeface="Arial"/>
            </a:endParaRPr>
          </a:p>
          <a:p>
            <a:endParaRPr lang="fi-FI" sz="1700" noProof="1"/>
          </a:p>
          <a:p>
            <a:endParaRPr lang="fi-FI" sz="17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8F738EC-3BC5-C05E-0195-5F8344BB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Mielen tuki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162C75E-567B-CDF1-118C-C43F7CBA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13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3" ma:contentTypeDescription="Luo uusi asiakirja." ma:contentTypeScope="" ma:versionID="5a78fd0067bc9e338d231736c85b5bf2">
  <xsd:schema xmlns:xsd="http://www.w3.org/2001/XMLSchema" xmlns:xs="http://www.w3.org/2001/XMLSchema" xmlns:p="http://schemas.microsoft.com/office/2006/metadata/properties" xmlns:ns2="5772210d-3b59-4f34-a7a1-a1b47974d45d" targetNamespace="http://schemas.microsoft.com/office/2006/metadata/properties" ma:root="true" ma:fieldsID="5b96463a837b705df9d61b8a383c7b68" ns2:_="">
    <xsd:import namespace="5772210d-3b59-4f34-a7a1-a1b47974d4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238784-1D23-4AD3-9B22-30F8C76250E6}">
  <ds:schemaRefs>
    <ds:schemaRef ds:uri="5772210d-3b59-4f34-a7a1-a1b47974d4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0F8DEB8-F75F-4DB2-AFE8-BD74CB2EB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EAA5BA-D7BD-4D6A-B3AE-E0CB8247384F}">
  <ds:schemaRefs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772210d-3b59-4f34-a7a1-a1b47974d45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266</Words>
  <Application>Microsoft Office PowerPoint</Application>
  <PresentationFormat>Laajakuva</PresentationFormat>
  <Paragraphs>46</Paragraphs>
  <Slides>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Työsuojeluviikko I Mielen tuki</vt:lpstr>
      <vt:lpstr>Työsuojeluviikon tavoitteena on</vt:lpstr>
      <vt:lpstr>Kohti hyvinvoivaa työyhteisöä -työsuojeluviikko</vt:lpstr>
      <vt:lpstr>Meidän työpaikan Työsuojeluviikon ohjelma</vt:lpstr>
      <vt:lpstr>Lisätietoa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Merja Jaskara</dc:creator>
  <cp:lastModifiedBy>Sara Pukarinen</cp:lastModifiedBy>
  <cp:revision>19</cp:revision>
  <dcterms:created xsi:type="dcterms:W3CDTF">2023-06-20T11:21:27Z</dcterms:created>
  <dcterms:modified xsi:type="dcterms:W3CDTF">2023-11-27T08:50:46Z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