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59" r:id="rId7"/>
    <p:sldId id="263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85BDF-FE3B-4212-9BE7-56CB4E4FD499}" v="1" dt="2023-10-20T09:08:54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1"/>
    <p:restoredTop sz="93400" autoAdjust="0"/>
  </p:normalViewPr>
  <p:slideViewPr>
    <p:cSldViewPr snapToGrid="0">
      <p:cViewPr varScale="1">
        <p:scale>
          <a:sx n="67" d="100"/>
          <a:sy n="67" d="100"/>
        </p:scale>
        <p:origin x="656" y="4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4A09-7D7C-E641-A913-314C9CD95A69}" type="datetimeFigureOut">
              <a:rPr lang="fi-FI" smtClean="0"/>
              <a:t>28.11.2023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04CC-C267-054D-B6BE-DB9C761477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3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0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4C04CC-C267-054D-B6BE-DB9C7614775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06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94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28.11.2023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28.11.2023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7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28.11.2023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6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28.11.2023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2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28.11.2023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wp-content/uploads/2023/09/Aamukahvit-perehdyttaminen_materiaali_29.3.2023.pdf" TargetMode="External"/><Relationship Id="rId7" Type="http://schemas.openxmlformats.org/officeDocument/2006/relationships/hyperlink" Target="https://ttk.fi/wp-content/uploads/2023/11/Aamukahvit-yhteistyo_materiaali_24112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wp-content/uploads/2023/10/Aamukahvit_toimiva_tyoyhteiso_materiaali_18_10_23.pdf" TargetMode="External"/><Relationship Id="rId5" Type="http://schemas.openxmlformats.org/officeDocument/2006/relationships/hyperlink" Target="https://ttk.fi/wp-content/uploads/2023/09/Aamukahvit-innostus-tyo&#776;ho&#776;n_materiaali_13.9.2023.pdf" TargetMode="External"/><Relationship Id="rId4" Type="http://schemas.openxmlformats.org/officeDocument/2006/relationships/hyperlink" Target="https://ttk.fi/wp-content/uploads/2023/09/Aamukahvit-palautuminen_materiaali_03052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tk.fi/2021/02/01/paremman-tyon-opas-tarjoaa-kaytannonlaheisia-keinoja-tyotyytyvaisyyden-kehittamiseen/" TargetMode="External"/><Relationship Id="rId3" Type="http://schemas.openxmlformats.org/officeDocument/2006/relationships/hyperlink" Target="https://www.yhteistakemiaa.fi/" TargetMode="External"/><Relationship Id="rId7" Type="http://schemas.openxmlformats.org/officeDocument/2006/relationships/hyperlink" Target="https://ttk.fi/tyoturvallisuus/tyoaika/" TargetMode="External"/><Relationship Id="rId2" Type="http://schemas.openxmlformats.org/officeDocument/2006/relationships/hyperlink" Target="https://ttk.fi/nuorten-perehdyttaminen-tyopaikalla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yosuojelu.fi/tyoolot/psykososiaalinen-kuormitus/vahentaminen" TargetMode="External"/><Relationship Id="rId5" Type="http://schemas.openxmlformats.org/officeDocument/2006/relationships/hyperlink" Target="https://www.tyosuojelu.fi/tyosuhde/nuori-tyontekija/perehdyttaminen" TargetMode="External"/><Relationship Id="rId10" Type="http://schemas.openxmlformats.org/officeDocument/2006/relationships/hyperlink" Target="https://ttk.fi/julkaisu/perehdyttamisen-tarkistuslista/" TargetMode="External"/><Relationship Id="rId4" Type="http://schemas.openxmlformats.org/officeDocument/2006/relationships/hyperlink" Target="https://kuormitusvaaka.ttk.fi/" TargetMode="External"/><Relationship Id="rId9" Type="http://schemas.openxmlformats.org/officeDocument/2006/relationships/hyperlink" Target="https://ttk.fi/hanke/kohteliaasti-kemian-aloill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ri.pakkanen@ttk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1E27-77BA-3E97-6732-9500CA84E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994804"/>
            <a:ext cx="4559744" cy="827723"/>
          </a:xfrm>
        </p:spPr>
        <p:txBody>
          <a:bodyPr>
            <a:normAutofit/>
          </a:bodyPr>
          <a:lstStyle/>
          <a:p>
            <a:pPr algn="l"/>
            <a:r>
              <a:rPr lang="fi-FI" sz="2200"/>
              <a:t>Työsuojeluviikko I Kemia ja lähialat</a:t>
            </a:r>
            <a:endParaRPr lang="fi-FI" sz="22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5237B-63F1-FD78-FA30-A7256435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58612"/>
            <a:ext cx="4559744" cy="1054957"/>
          </a:xfrm>
        </p:spPr>
        <p:txBody>
          <a:bodyPr>
            <a:noAutofit/>
          </a:bodyPr>
          <a:lstStyle/>
          <a:p>
            <a:pPr algn="l"/>
            <a:r>
              <a:rPr lang="fi-FI" sz="3600" dirty="0">
                <a:solidFill>
                  <a:schemeClr val="accent3">
                    <a:lumMod val="75000"/>
                  </a:schemeClr>
                </a:solidFill>
              </a:rPr>
              <a:t>Työhyvinvointi kemian ja lähialojen työpaikoilla</a:t>
            </a:r>
          </a:p>
        </p:txBody>
      </p:sp>
      <p:pic>
        <p:nvPicPr>
          <p:cNvPr id="8" name="Kuvan paikkamerkki 7">
            <a:extLst>
              <a:ext uri="{FF2B5EF4-FFF2-40B4-BE49-F238E27FC236}">
                <a16:creationId xmlns:a16="http://schemas.microsoft.com/office/drawing/2014/main" id="{08148EAD-FC6A-DE95-72D9-2C940B05A0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-219" r="1063" b="219"/>
          <a:stretch/>
        </p:blipFill>
        <p:spPr>
          <a:xfrm>
            <a:off x="6924992" y="1438021"/>
            <a:ext cx="4559744" cy="448595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9113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Työsuojeluviikon tavoitteena 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5" y="1580110"/>
            <a:ext cx="10734736" cy="4687340"/>
          </a:xfrm>
        </p:spPr>
        <p:txBody>
          <a:bodyPr numCol="2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700" dirty="0"/>
              <a:t>aktivoida työsuojelu- ja henkilöstötoimijoita tuomaan esille työsuojelua, johtamista ja yhteistyötä omalla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aktivoida koko henkilöstö osallistumaan työsuojelutoimintaan ja työhyvinvoinnin ylläpitoon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kasvattaa tietoisuutta työsuojelusta työpaikoilla.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r>
              <a:rPr lang="fi-FI" sz="1700" dirty="0"/>
              <a:t>Työsuojeluviikko tukee työsuojelutoimijoiden työtä. Työsuojelutoimijat, toimintamallit ja henkilöstö-johtamisen mallit tulevat aktiivisesti esiin teemojen avulla.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Työturvallisuuskeskus tukee viikkoja tarjoamalla maksuttomia</a:t>
            </a:r>
          </a:p>
          <a:p>
            <a:pPr lvl="1">
              <a:lnSpc>
                <a:spcPct val="100000"/>
              </a:lnSpc>
            </a:pPr>
            <a:r>
              <a:rPr lang="fi-FI" sz="1400" dirty="0"/>
              <a:t>viestintämateriaaleja, toimintaehdotuksia ja –ohjeita.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Työhyvinvointi kemian ja lähialojen työpaikoilla -työsuojeluviikon sisällöt koostuvat Kemian ja lähialojen työhyvinvoinnin aamukahvitilaisuuksien materiaaleista. Materiaaleja voi soveltaa omassa työyhteisössä sopivalla tavalla.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endParaRPr lang="fi-FI" sz="17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Työhyvinvointi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Työhyvinvointi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527050"/>
            <a:ext cx="9888188" cy="1325563"/>
          </a:xfrm>
        </p:spPr>
        <p:txBody>
          <a:bodyPr/>
          <a:lstStyle/>
          <a:p>
            <a:r>
              <a:rPr lang="fi-FI" dirty="0"/>
              <a:t>Työpaikkatoimijan ja järjestäjän muistilista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6" y="2052638"/>
            <a:ext cx="6506195" cy="3684495"/>
          </a:xfrm>
        </p:spPr>
        <p:txBody>
          <a:bodyPr numCol="1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200" noProof="1"/>
              <a:t>Pidä työhyvinvointia esillä koko viikon. </a:t>
            </a:r>
          </a:p>
          <a:p>
            <a:pPr>
              <a:lnSpc>
                <a:spcPct val="100000"/>
              </a:lnSpc>
            </a:pPr>
            <a:r>
              <a:rPr lang="fi-FI" sz="2200" noProof="1"/>
              <a:t>Ota käyttöösi Työsuojeluviikon visuaaliset elementit työsuojeluviikko.fi-sivulta.</a:t>
            </a:r>
          </a:p>
          <a:p>
            <a:pPr>
              <a:lnSpc>
                <a:spcPct val="100000"/>
              </a:lnSpc>
            </a:pPr>
            <a:r>
              <a:rPr lang="fi-FI" sz="2200" noProof="1"/>
              <a:t>Haasta koko henkilöstö osallistumaan. </a:t>
            </a:r>
          </a:p>
          <a:p>
            <a:pPr>
              <a:lnSpc>
                <a:spcPct val="100000"/>
              </a:lnSpc>
            </a:pPr>
            <a:r>
              <a:rPr lang="fi-FI" sz="2200" noProof="1"/>
              <a:t>Hyödynnä Työturvallisuuskeskuksen palvelutarjontaa aiheesta. </a:t>
            </a:r>
          </a:p>
          <a:p>
            <a:pPr>
              <a:lnSpc>
                <a:spcPct val="100000"/>
              </a:lnSpc>
            </a:pPr>
            <a:r>
              <a:rPr lang="fi-FI" sz="2200" noProof="1"/>
              <a:t>Muista, että työsuojelu ja -hyvinvointi ovat yhteistyötä ja yhdessä tekemistä!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8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612811"/>
            <a:ext cx="10734734" cy="1325563"/>
          </a:xfrm>
        </p:spPr>
        <p:txBody>
          <a:bodyPr>
            <a:normAutofit/>
          </a:bodyPr>
          <a:lstStyle/>
          <a:p>
            <a:r>
              <a:rPr lang="fi-FI" dirty="0"/>
              <a:t>Työhyvinvoinnin aamukahvit 2024</a:t>
            </a:r>
            <a:br>
              <a:rPr lang="fi-FI" sz="3600" dirty="0"/>
            </a:br>
            <a:endParaRPr lang="fi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6" y="1380824"/>
            <a:ext cx="6764453" cy="512956"/>
          </a:xfrm>
        </p:spPr>
        <p:txBody>
          <a:bodyPr numCol="1" spcCol="108000"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4800" dirty="0"/>
              <a:t>Työhyvinvointi kemian ja lähialojen työpaikoilla -työsuojeluviikon sisällöt koostuvat Kemian ja lähialojen työhyvinvoinnin aamukahvitilaisuuksien materiaaleista. Materiaaleja voi soveltaa omassa työyhteisössä sopivalla tavalla.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200" noProof="1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  - </a:t>
            </a:r>
            <a:r>
              <a:rPr lang="fi-FI" dirty="0">
                <a:solidFill>
                  <a:srgbClr val="276D6D"/>
                </a:solidFill>
                <a:latin typeface="Arial" panose="020B0604020202020204"/>
              </a:rPr>
              <a:t> Työhyvinvointi</a:t>
            </a: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rgbClr val="276D6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96898"/>
              </p:ext>
            </p:extLst>
          </p:nvPr>
        </p:nvGraphicFramePr>
        <p:xfrm>
          <a:off x="1230971" y="2083506"/>
          <a:ext cx="6764454" cy="3446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100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4933451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659694">
                <a:tc>
                  <a:txBody>
                    <a:bodyPr/>
                    <a:lstStyle/>
                    <a:p>
                      <a:r>
                        <a:rPr lang="fi-FI" sz="1400" b="0" noProof="1"/>
                        <a:t>Keskiviikko 29.3.</a:t>
                      </a:r>
                      <a:endParaRPr lang="fi-FI" sz="14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noProof="1"/>
                        <a:t>Teema: </a:t>
                      </a:r>
                      <a:r>
                        <a:rPr lang="fi-FI" sz="1400" b="0" noProof="1">
                          <a:hlinkClick r:id="rId3"/>
                        </a:rPr>
                        <a:t>Osaamisen kehittäminen – perehdyttäminen,</a:t>
                      </a:r>
                    </a:p>
                    <a:p>
                      <a:r>
                        <a:rPr lang="fi-FI" sz="1400" b="0" noProof="1">
                          <a:hlinkClick r:id="rId3"/>
                        </a:rPr>
                        <a:t>esitysmateriaali (pdf)</a:t>
                      </a:r>
                      <a:endParaRPr lang="fi-FI" sz="1400" b="0" noProof="1"/>
                    </a:p>
                  </a:txBody>
                  <a:tcPr marR="468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684973">
                <a:tc>
                  <a:txBody>
                    <a:bodyPr/>
                    <a:lstStyle/>
                    <a:p>
                      <a:r>
                        <a:rPr lang="fi-FI" sz="1400" b="0" noProof="1">
                          <a:latin typeface="+mn-lt"/>
                        </a:rPr>
                        <a:t>Keskiviikko 3.5.</a:t>
                      </a: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noProof="1"/>
                        <a:t>Teema: </a:t>
                      </a:r>
                      <a:r>
                        <a:rPr lang="fi-FI" sz="1400" b="0" noProof="1">
                          <a:hlinkClick r:id="rId4"/>
                        </a:rPr>
                        <a:t>Hyvä johtaminen – palautuminen, </a:t>
                      </a:r>
                      <a:br>
                        <a:rPr lang="fi-FI" sz="1400" b="0" noProof="1">
                          <a:hlinkClick r:id="rId4"/>
                        </a:rPr>
                      </a:br>
                      <a:r>
                        <a:rPr lang="fi-FI" sz="1400" b="0" noProof="1">
                          <a:hlinkClick r:id="rId4"/>
                        </a:rPr>
                        <a:t>esitysmateriaali (pdf)</a:t>
                      </a:r>
                      <a:endParaRPr lang="fi-FI" sz="1400" b="0" noProof="1"/>
                    </a:p>
                  </a:txBody>
                  <a:tcPr marR="468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684973">
                <a:tc>
                  <a:txBody>
                    <a:bodyPr/>
                    <a:lstStyle/>
                    <a:p>
                      <a:r>
                        <a:rPr lang="fi-FI" sz="1400" b="0" noProof="1">
                          <a:latin typeface="+mn-lt"/>
                        </a:rPr>
                        <a:t>Keskiviikko 13.9.</a:t>
                      </a: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="0" noProof="1">
                          <a:latin typeface="+mn-lt"/>
                        </a:rPr>
                        <a:t>Teema: </a:t>
                      </a:r>
                      <a:r>
                        <a:rPr lang="fi-FI" sz="1400" b="0" noProof="1">
                          <a:latin typeface="+mn-lt"/>
                          <a:hlinkClick r:id="rId5"/>
                        </a:rPr>
                        <a:t>Innostus työhön,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="0" noProof="1">
                          <a:latin typeface="+mn-lt"/>
                          <a:hlinkClick r:id="rId5"/>
                        </a:rPr>
                        <a:t>esitysmateriaali (pdf)</a:t>
                      </a:r>
                      <a:endParaRPr lang="fi-FI" sz="1400" b="0" noProof="1">
                        <a:latin typeface="+mn-lt"/>
                      </a:endParaRPr>
                    </a:p>
                  </a:txBody>
                  <a:tcPr marR="468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20868"/>
                  </a:ext>
                </a:extLst>
              </a:tr>
              <a:tr h="409900">
                <a:tc>
                  <a:txBody>
                    <a:bodyPr/>
                    <a:lstStyle/>
                    <a:p>
                      <a:r>
                        <a:rPr lang="fi-FI" sz="1400" b="0" noProof="1">
                          <a:latin typeface="+mn-lt"/>
                        </a:rPr>
                        <a:t>Keskiviikko 18.10.    </a:t>
                      </a: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="0" noProof="1"/>
                        <a:t>Teema: </a:t>
                      </a:r>
                      <a:r>
                        <a:rPr lang="fi-FI" sz="1400" b="0" noProof="1">
                          <a:hlinkClick r:id="rId6"/>
                        </a:rPr>
                        <a:t>Toimiva työyhteisö,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="0" noProof="1">
                          <a:hlinkClick r:id="rId6"/>
                        </a:rPr>
                        <a:t>Esitysmateriaali (pdf) </a:t>
                      </a:r>
                      <a:endParaRPr lang="fi-FI" sz="1400" b="0" noProof="1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b="0" noProof="1"/>
                    </a:p>
                  </a:txBody>
                  <a:tcPr marR="468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465544"/>
                  </a:ext>
                </a:extLst>
              </a:tr>
              <a:tr h="684973">
                <a:tc>
                  <a:txBody>
                    <a:bodyPr/>
                    <a:lstStyle/>
                    <a:p>
                      <a:r>
                        <a:rPr lang="fi-FI" sz="1400" b="0" noProof="1"/>
                        <a:t>Perjantai 24.11.        </a:t>
                      </a:r>
                      <a:endParaRPr lang="fi-FI" sz="14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noProof="1"/>
                        <a:t>Teema: </a:t>
                      </a:r>
                      <a:r>
                        <a:rPr lang="fi-FI" sz="1400" b="0" noProof="1">
                          <a:hlinkClick r:id="rId7"/>
                        </a:rPr>
                        <a:t>Yhteistyö,</a:t>
                      </a:r>
                      <a:br>
                        <a:rPr lang="fi-FI" sz="1400" b="0" noProof="1">
                          <a:hlinkClick r:id="rId7"/>
                        </a:rPr>
                      </a:br>
                      <a:r>
                        <a:rPr lang="fi-FI" sz="1400" b="0" noProof="1">
                          <a:hlinkClick r:id="rId7"/>
                        </a:rPr>
                        <a:t>esitysmateriaali (pdf)</a:t>
                      </a:r>
                      <a:endParaRPr lang="fi-FI" sz="1400" b="0" noProof="1"/>
                    </a:p>
                  </a:txBody>
                  <a:tcPr marR="468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</a:tbl>
          </a:graphicData>
        </a:graphic>
      </p:graphicFrame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2A633BD-7814-9661-C239-E6CF7DD2BDA2}"/>
              </a:ext>
            </a:extLst>
          </p:cNvPr>
          <p:cNvSpPr txBox="1">
            <a:spLocks/>
          </p:cNvSpPr>
          <p:nvPr/>
        </p:nvSpPr>
        <p:spPr>
          <a:xfrm>
            <a:off x="8199475" y="1570550"/>
            <a:ext cx="3174769" cy="3465963"/>
          </a:xfrm>
          <a:prstGeom prst="rect">
            <a:avLst/>
          </a:prstGeom>
        </p:spPr>
        <p:txBody>
          <a:bodyPr vert="horz" lIns="91440" tIns="45720" rIns="91440" bIns="45720" numCol="1" spcCol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400" b="0" i="0" u="none" strike="noStrike" kern="1200" cap="none" spc="0" normalizeH="0" baseline="0" noProof="1">
              <a:ln>
                <a:noFill/>
              </a:ln>
              <a:solidFill>
                <a:srgbClr val="276D6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66925CC-E220-D5E3-06AB-056D62904980}"/>
              </a:ext>
            </a:extLst>
          </p:cNvPr>
          <p:cNvSpPr txBox="1"/>
          <p:nvPr/>
        </p:nvSpPr>
        <p:spPr>
          <a:xfrm>
            <a:off x="1151906" y="57583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Jaa tunnelmia </a:t>
            </a:r>
            <a:r>
              <a:rPr lang="fi-FI" dirty="0" err="1"/>
              <a:t>SOMEen</a:t>
            </a:r>
            <a:r>
              <a:rPr lang="fi-FI" dirty="0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96029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Meidän työpaikan Työsuojeluviikon ohjelma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20" y="6358155"/>
            <a:ext cx="3950208" cy="365125"/>
          </a:xfrm>
        </p:spPr>
        <p:txBody>
          <a:bodyPr/>
          <a:lstStyle/>
          <a:p>
            <a:r>
              <a:rPr lang="fi-FI" dirty="0"/>
              <a:t>Työsuojeluviikko  -  Työhyvinvointi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/>
        </p:nvGraphicFramePr>
        <p:xfrm>
          <a:off x="1352242" y="1857375"/>
          <a:ext cx="9687852" cy="3899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69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6678159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63646">
                <a:tc>
                  <a:txBody>
                    <a:bodyPr/>
                    <a:lstStyle/>
                    <a:p>
                      <a:r>
                        <a:rPr lang="fi-FI" sz="2000" b="0" noProof="1"/>
                        <a:t>Maanantai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Tiistai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Keskiviikko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Torstai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Perjantai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5FBE726-A5EB-113F-6616-BC727CF0E762}"/>
              </a:ext>
            </a:extLst>
          </p:cNvPr>
          <p:cNvSpPr txBox="1"/>
          <p:nvPr/>
        </p:nvSpPr>
        <p:spPr>
          <a:xfrm>
            <a:off x="1270000" y="5750220"/>
            <a:ext cx="643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Jaa tunnelmia </a:t>
            </a:r>
            <a:r>
              <a:rPr lang="fi-FI" err="1"/>
              <a:t>SOMEen</a:t>
            </a:r>
            <a:r>
              <a:rPr lang="fi-FI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4391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Työhyvinvointi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Linkkejä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570550"/>
            <a:ext cx="10039971" cy="2515675"/>
          </a:xfrm>
        </p:spPr>
        <p:txBody>
          <a:bodyPr numCol="1" spcCol="10800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sz="1700" dirty="0">
                <a:hlinkClick r:id="rId2"/>
              </a:rPr>
              <a:t>Nuorten perehdyttäminen työpaikalla (perehdyta.fi)</a:t>
            </a: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>
                <a:hlinkClick r:id="rId3"/>
              </a:rPr>
              <a:t>Kemian ja lähialojen paikallisen sopimisen edistäminen ja yhteinen kehittäminen henkilöstön edustajien ja työnantajien välillä (yhteistakemiaa.fi) </a:t>
            </a: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>
                <a:hlinkClick r:id="rId4"/>
              </a:rPr>
              <a:t>Mittaa kuormituksesi (kuormitusvaaka.fi) </a:t>
            </a: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>
                <a:hlinkClick r:id="rId5"/>
              </a:rPr>
              <a:t>AVI, nuorten perehdyttäminen (tyosuojelu.fi)</a:t>
            </a: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>
                <a:hlinkClick r:id="rId6"/>
              </a:rPr>
              <a:t>AVI, haitallisen kuormituksen vähentäminen (tyosuojelu.fi)</a:t>
            </a: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>
                <a:hlinkClick r:id="rId7"/>
              </a:rPr>
              <a:t>Työaika (ttk.fi)</a:t>
            </a:r>
            <a:endParaRPr lang="fi-FI" sz="17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F21D6CA-BD0F-42B8-10DC-56B44F35B546}"/>
              </a:ext>
            </a:extLst>
          </p:cNvPr>
          <p:cNvSpPr txBox="1"/>
          <p:nvPr/>
        </p:nvSpPr>
        <p:spPr>
          <a:xfrm>
            <a:off x="1151904" y="4140358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>
                <a:latin typeface="+mj-lt"/>
              </a:rPr>
              <a:t>Materiaaleja</a:t>
            </a:r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1FDA7F3-154C-54F8-7AB8-5C8F010FE19E}"/>
              </a:ext>
            </a:extLst>
          </p:cNvPr>
          <p:cNvSpPr txBox="1"/>
          <p:nvPr/>
        </p:nvSpPr>
        <p:spPr>
          <a:xfrm>
            <a:off x="1151904" y="4879022"/>
            <a:ext cx="6096000" cy="1221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700" dirty="0">
                <a:hlinkClick r:id="rId8"/>
              </a:rPr>
              <a:t>Paremman työn opas (ttk.fi)</a:t>
            </a:r>
            <a:endParaRPr lang="fi-FI" sz="17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700" dirty="0">
                <a:hlinkClick r:id="rId9"/>
              </a:rPr>
              <a:t>Kohteliaasti kemian aloilla (ttk.fi)</a:t>
            </a:r>
            <a:endParaRPr lang="fi-FI" sz="17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700" dirty="0">
                <a:hlinkClick r:id="rId10"/>
              </a:rPr>
              <a:t>Perehdyttämisen tarkistuslista (ttk.fi)</a:t>
            </a:r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359426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C8EFD-98F4-A881-7959-CBDFB81D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BDFBB-436B-52E5-3EC9-9615C251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700" noProof="1"/>
              <a:t>Petri Pakkanen, erityisasiantuntija, </a:t>
            </a:r>
            <a:r>
              <a:rPr lang="fi-FI" sz="1700" noProof="1">
                <a:solidFill>
                  <a:schemeClr val="accent3">
                    <a:lumMod val="75000"/>
                  </a:schemeClr>
                </a:solidFill>
                <a:hlinkClick r:id="rId2"/>
              </a:rPr>
              <a:t>petri.pakkanen@ttk.fi</a:t>
            </a:r>
            <a:r>
              <a:rPr lang="fi-FI" sz="1700" noProof="1"/>
              <a:t>, 040 8446 112</a:t>
            </a:r>
          </a:p>
          <a:p>
            <a:endParaRPr lang="fi-FI" sz="1700" noProof="1"/>
          </a:p>
          <a:p>
            <a:r>
              <a:rPr lang="fi-FI" sz="1700" noProof="1"/>
              <a:t>Työsuojeluviikko.fi-materiaalit ovat vapaasti käytettävissä. Työsuojeluviikon voi järjestää omalle työpaikalle sopivana ajankohtana.</a:t>
            </a:r>
          </a:p>
          <a:p>
            <a:r>
              <a:rPr lang="fi-FI" sz="1700" noProof="1"/>
              <a:t>Työsuojeluviikon ohjelma on rakennettu Työturvallisuuskeskuksen Kemian- ja lasiteollisuuden työalatoimikunnassa.</a:t>
            </a:r>
          </a:p>
          <a:p>
            <a:endParaRPr lang="fi-FI" sz="1700" noProof="1"/>
          </a:p>
          <a:p>
            <a:endParaRPr lang="fi-FI" sz="17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738EC-3BC5-C05E-0195-5F8344BB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Työhyvinvointi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62C75E-567B-CDF1-118C-C43F7CB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3" ma:contentTypeDescription="Luo uusi asiakirja." ma:contentTypeScope="" ma:versionID="5a78fd0067bc9e338d231736c85b5bf2">
  <xsd:schema xmlns:xsd="http://www.w3.org/2001/XMLSchema" xmlns:xs="http://www.w3.org/2001/XMLSchema" xmlns:p="http://schemas.microsoft.com/office/2006/metadata/properties" xmlns:ns2="5772210d-3b59-4f34-a7a1-a1b47974d45d" targetNamespace="http://schemas.microsoft.com/office/2006/metadata/properties" ma:root="true" ma:fieldsID="5b96463a837b705df9d61b8a383c7b68" ns2:_="">
    <xsd:import namespace="5772210d-3b59-4f34-a7a1-a1b47974d4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F8DEB8-F75F-4DB2-AFE8-BD74CB2EB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EAA5BA-D7BD-4D6A-B3AE-E0CB8247384F}">
  <ds:schemaRefs>
    <ds:schemaRef ds:uri="http://purl.org/dc/dcmitype/"/>
    <ds:schemaRef ds:uri="5772210d-3b59-4f34-a7a1-a1b47974d45d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6238784-1D23-4AD3-9B22-30F8C7625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2210d-3b59-4f34-a7a1-a1b47974d4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417</Words>
  <Application>Microsoft Office PowerPoint</Application>
  <PresentationFormat>Laajakuva</PresentationFormat>
  <Paragraphs>74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Työsuojeluviikko I Kemia ja lähialat</vt:lpstr>
      <vt:lpstr>Työsuojeluviikon tavoitteena on</vt:lpstr>
      <vt:lpstr>Työpaikkatoimijan ja järjestäjän muistilista</vt:lpstr>
      <vt:lpstr>Työhyvinvoinnin aamukahvit 2024 </vt:lpstr>
      <vt:lpstr>Meidän työpaikan Työsuojeluviikon ohjelma</vt:lpstr>
      <vt:lpstr>Linkkejä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Merja Jaskara</dc:creator>
  <cp:lastModifiedBy>Sara Pukarinen</cp:lastModifiedBy>
  <cp:revision>30</cp:revision>
  <dcterms:created xsi:type="dcterms:W3CDTF">2023-06-20T11:21:27Z</dcterms:created>
  <dcterms:modified xsi:type="dcterms:W3CDTF">2023-11-28T10:42:26Z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