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64" r:id="rId6"/>
    <p:sldId id="259" r:id="rId7"/>
    <p:sldId id="261" r:id="rId8"/>
    <p:sldId id="266" r:id="rId9"/>
    <p:sldId id="265" r:id="rId10"/>
    <p:sldId id="267" r:id="rId11"/>
    <p:sldId id="263" r:id="rId12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733C2F-54BA-4824-82C4-265420CC5F54}" v="189" dt="2023-08-28T13:41:04.203"/>
    <p1510:client id="{47205A3B-C23C-8D50-BAA9-E3E81D842B29}" v="74" dt="2023-08-29T05:56:47.406"/>
    <p1510:client id="{5A20F139-BD00-4307-B574-19EE76B668F2}" v="4" dt="2023-08-28T13:45:51.889"/>
    <p1510:client id="{74A06D3D-AF7F-4F37-8CD4-B0212CBCDD6A}" v="783" dt="2023-08-29T05:46:41.2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3"/>
  </p:normalViewPr>
  <p:slideViewPr>
    <p:cSldViewPr snapToGrid="0">
      <p:cViewPr varScale="1">
        <p:scale>
          <a:sx n="118" d="100"/>
          <a:sy n="118" d="100"/>
        </p:scale>
        <p:origin x="6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C4A09-7D7C-E641-A913-314C9CD95A69}" type="datetimeFigureOut">
              <a:rPr lang="fi-FI" smtClean="0"/>
              <a:t>30.8.2023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C04CC-C267-054D-B6BE-DB9C761477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637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0EA2A-B2CC-18BC-81A9-F7FBD0405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E9FC8-CCCA-A5A3-67F2-63D10353C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880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0EA2A-B2CC-18BC-81A9-F7FBD0405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5248" y="1854200"/>
            <a:ext cx="4559744" cy="827723"/>
          </a:xfrm>
        </p:spPr>
        <p:txBody>
          <a:bodyPr anchor="b">
            <a:normAutofit/>
          </a:bodyPr>
          <a:lstStyle>
            <a:lvl1pPr algn="l">
              <a:defRPr sz="22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E9FC8-CCCA-A5A3-67F2-63D10353C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5248" y="2883059"/>
            <a:ext cx="4559744" cy="105495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0F59CC1-5B6E-6FFD-51C9-5C68A40420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24992" y="1438021"/>
            <a:ext cx="4559744" cy="4485958"/>
          </a:xfrm>
          <a:prstGeom prst="ellipse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FA331F-315A-D408-E6C3-AAAE60EF86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65249" y="4121150"/>
            <a:ext cx="4559744" cy="76835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940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95291-69F9-8987-DD33-3268FB68B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906" y="365125"/>
            <a:ext cx="9888188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FE0B9-1ED9-36EA-CE3C-50E5AABAD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904" y="1825625"/>
            <a:ext cx="9888189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2582D-2971-E785-1335-B9D5F19A0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314" y="6356350"/>
            <a:ext cx="2429493" cy="365125"/>
          </a:xfrm>
        </p:spPr>
        <p:txBody>
          <a:bodyPr/>
          <a:lstStyle>
            <a:lvl1pPr algn="ctr">
              <a:defRPr/>
            </a:lvl1pPr>
          </a:lstStyle>
          <a:p>
            <a:fld id="{3142F4F7-A188-594A-AED3-0D47D4670F63}" type="datetime1">
              <a:rPr lang="fi-FI" smtClean="0"/>
              <a:t>30.8.2023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829D5-3CF6-5DC6-DFBB-E76C14D2A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5360" y="6356350"/>
            <a:ext cx="3950208" cy="365125"/>
          </a:xfrm>
        </p:spPr>
        <p:txBody>
          <a:bodyPr lIns="0"/>
          <a:lstStyle>
            <a:lvl1pPr algn="l">
              <a:defRPr b="1"/>
            </a:lvl1pPr>
          </a:lstStyle>
          <a:p>
            <a:r>
              <a:rPr lang="fi-FI"/>
              <a:t>Työsuojeluviikot  -  Mielenterveys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6FB8F-6639-BB87-3ADE-9204F8EC7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7147" y="6356350"/>
            <a:ext cx="2429493" cy="365125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698AA-F235-0941-80B7-B9F5E4A63A33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1E9F84-B75A-8DE1-20E5-CB0336D39F7C}"/>
              </a:ext>
            </a:extLst>
          </p:cNvPr>
          <p:cNvCxnSpPr>
            <a:cxnSpLocks/>
          </p:cNvCxnSpPr>
          <p:nvPr userDrawn="1"/>
        </p:nvCxnSpPr>
        <p:spPr>
          <a:xfrm flipH="1">
            <a:off x="305360" y="6335459"/>
            <a:ext cx="110644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73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6D1A-43E7-9574-CB8F-EEEA39283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F5FDD-23BB-F7D5-B452-0C3656E86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E4D75-EE8F-91DB-63F6-3C4C76A40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D8E1E-E3D3-1817-4247-DBF1E1AD4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15A1-ADC8-1D48-A589-95F53F7E857B}" type="datetime1">
              <a:rPr lang="fi-FI" smtClean="0"/>
              <a:t>30.8.2023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5C9F07-ECBE-58AC-4599-3442A86C2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Työsuojeluviikot  -  Mielenterveys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7A82A-9478-04E1-59C7-F72978297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98AA-F235-0941-80B7-B9F5E4A63A3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970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C1353-F9C1-F75B-884A-980F0CF18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2EC99A-F30A-49CA-89BB-15B36F4C6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1EF1-433F-0F49-A862-678B29A51444}" type="datetime1">
              <a:rPr lang="fi-FI" smtClean="0"/>
              <a:t>30.8.2023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D90902-8082-64D1-5A4B-4AFB05001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Työsuojeluviikot  -  Mielenterveys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F7850C-9BB3-5C7E-F6F8-E5E0E4D8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98AA-F235-0941-80B7-B9F5E4A63A3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669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142BF-1841-8CC8-7D6C-B5F12A7F3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5DA0-83D2-2748-AE6E-155C7101104F}" type="datetime1">
              <a:rPr lang="fi-FI" smtClean="0"/>
              <a:t>30.8.2023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AFBA7E-D9B0-90D1-8CE2-98527B9E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Työsuojeluviikot  -  Mielenterveys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4AEEB-E894-CE4E-2143-6CA31E2D4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98AA-F235-0941-80B7-B9F5E4A63A3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723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689B2-E21C-06DE-46DA-5DC0D5F2D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28B31-0FF0-FA61-5AE8-CD6A10518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FA351-62F7-9BA1-2D8F-187DFA8FB2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0D27E14-A2B4-ED46-8A4F-05807BC21E27}" type="datetime1">
              <a:rPr lang="fi-FI" smtClean="0"/>
              <a:t>30.8.2023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D7484-A68B-2779-A7DA-612B02A70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/>
              <a:t>Työsuojeluviikot  -  Mielenterveys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ECA09-8BC1-B328-A021-5118C9EAF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77698AA-F235-0941-80B7-B9F5E4A63A3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65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2" r:id="rId4"/>
    <p:sldLayoutId id="2147483654" r:id="rId5"/>
    <p:sldLayoutId id="2147483655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jarna.savolainen@ttk.fi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81E27-77BA-3E97-6732-9500CA84E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30965"/>
            <a:ext cx="12192000" cy="10818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3900"/>
              <a:t>Työsuojeluviikko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C5237B-63F1-FD78-FA30-A72564356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1" y="3557431"/>
            <a:ext cx="4995746" cy="579670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</a:pPr>
            <a:r>
              <a:rPr lang="fi-FI" sz="2200" noProof="1"/>
              <a:t>työsuojeluviikko.fi</a:t>
            </a:r>
            <a:r>
              <a:rPr lang="fi-FI" sz="2200"/>
              <a:t>   I  #työsuojeluviikko</a:t>
            </a:r>
          </a:p>
        </p:txBody>
      </p:sp>
    </p:spTree>
    <p:extLst>
      <p:ext uri="{BB962C8B-B14F-4D97-AF65-F5344CB8AC3E}">
        <p14:creationId xmlns:p14="http://schemas.microsoft.com/office/powerpoint/2010/main" val="122503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DBB48BE-7EAE-9A74-0870-67AD46C5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Työsuojeluviikko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1ED9198-6716-326D-A536-D93814BAA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Työsuojeluviikon tavoitteena 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5248DA4-FA01-2ACC-DB4C-E01E1FBB2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904" y="1580110"/>
            <a:ext cx="10133717" cy="4452700"/>
          </a:xfrm>
        </p:spPr>
        <p:txBody>
          <a:bodyPr numCol="2" spcCol="108000"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1700"/>
              <a:t>aktivoida työsuojelu- ja henkilöstötoimijoita tuomaan esille työsuojelua, johtamista ja yhteistyötä omalla työpaikalla.</a:t>
            </a:r>
          </a:p>
          <a:p>
            <a:pPr>
              <a:lnSpc>
                <a:spcPct val="100000"/>
              </a:lnSpc>
            </a:pPr>
            <a:r>
              <a:rPr lang="fi-FI" sz="1700"/>
              <a:t>aktivoida koko henkilöstö osallistumaan työsuojelutoimintaan ja työhyvinvoinnin ylläpitoon työpaikalla.</a:t>
            </a:r>
          </a:p>
          <a:p>
            <a:pPr>
              <a:lnSpc>
                <a:spcPct val="100000"/>
              </a:lnSpc>
            </a:pPr>
            <a:r>
              <a:rPr lang="fi-FI" sz="1700"/>
              <a:t>kasvattaa tietoisuutta työsuojelusta työpaikoilla.</a:t>
            </a:r>
          </a:p>
          <a:p>
            <a:pPr>
              <a:lnSpc>
                <a:spcPct val="100000"/>
              </a:lnSpc>
            </a:pPr>
            <a:endParaRPr lang="fi-FI" sz="1700"/>
          </a:p>
          <a:p>
            <a:pPr>
              <a:lnSpc>
                <a:spcPct val="100000"/>
              </a:lnSpc>
            </a:pPr>
            <a:r>
              <a:rPr lang="fi-FI" sz="1700"/>
              <a:t>Työsuojeluviikko tukee työsuojelutoimijoiden työtä. Työsuojelutoimijat, toimintamallit ja henkilöstö-johtamisen mallit tulevat aktiivisesti esiin teemojen avulla.</a:t>
            </a:r>
          </a:p>
          <a:p>
            <a:pPr>
              <a:lnSpc>
                <a:spcPct val="100000"/>
              </a:lnSpc>
            </a:pPr>
            <a:endParaRPr lang="fi-FI" sz="1700"/>
          </a:p>
          <a:p>
            <a:pPr>
              <a:lnSpc>
                <a:spcPct val="100000"/>
              </a:lnSpc>
            </a:pPr>
            <a:r>
              <a:rPr lang="fi-FI" sz="1700"/>
              <a:t>Työturvallisuuskeskus tukee viikkoja tarjoamalla maksuttomia</a:t>
            </a:r>
          </a:p>
          <a:p>
            <a:pPr lvl="1">
              <a:lnSpc>
                <a:spcPct val="100000"/>
              </a:lnSpc>
            </a:pPr>
            <a:r>
              <a:rPr lang="fi-FI" sz="1400"/>
              <a:t>viestintämateriaaleja, toimintaehdotuksia ja –ohjeita.</a:t>
            </a:r>
          </a:p>
          <a:p>
            <a:pPr lvl="1">
              <a:lnSpc>
                <a:spcPct val="100000"/>
              </a:lnSpc>
            </a:pPr>
            <a:r>
              <a:rPr lang="fi-FI" sz="1400"/>
              <a:t>webinaareja, ratkaisutyöpajoja, työpaikkakohtaista neuvontaa ja someviestintää.</a:t>
            </a:r>
          </a:p>
          <a:p>
            <a:pPr>
              <a:lnSpc>
                <a:spcPct val="100000"/>
              </a:lnSpc>
            </a:pPr>
            <a:r>
              <a:rPr lang="fi-FI" sz="1700"/>
              <a:t>Viikot jakautuvat ala- tai teemakohtaisiin viikkoihin. </a:t>
            </a:r>
          </a:p>
          <a:p>
            <a:pPr>
              <a:lnSpc>
                <a:spcPct val="100000"/>
              </a:lnSpc>
            </a:pPr>
            <a:endParaRPr lang="fi-FI" sz="170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56B48A2-75D1-AE90-4209-A5A181375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98AA-F235-0941-80B7-B9F5E4A63A33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5003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DBB48BE-7EAE-9A74-0870-67AD46C5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Työsuojeluviikko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1ED9198-6716-326D-A536-D93814BAA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Työpaikkatoimijan ja järjestäjän muistilista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5248DA4-FA01-2ACC-DB4C-E01E1FBB2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905" y="1570550"/>
            <a:ext cx="4222984" cy="3684495"/>
          </a:xfrm>
        </p:spPr>
        <p:txBody>
          <a:bodyPr numCol="1" spcCol="108000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fi-FI" sz="2200" noProof="1"/>
              <a:t>Pidä työsuojelua esillä koko viikon. </a:t>
            </a:r>
          </a:p>
          <a:p>
            <a:pPr>
              <a:lnSpc>
                <a:spcPct val="100000"/>
              </a:lnSpc>
            </a:pPr>
            <a:r>
              <a:rPr lang="fi-FI" sz="2200" noProof="1"/>
              <a:t>Ota käyttöösi Työsuojeluviikon visuaaliset elementit työsuojeluviikko.fi-sivulta.</a:t>
            </a:r>
          </a:p>
          <a:p>
            <a:pPr>
              <a:lnSpc>
                <a:spcPct val="100000"/>
              </a:lnSpc>
            </a:pPr>
            <a:r>
              <a:rPr lang="fi-FI" sz="2200" noProof="1"/>
              <a:t>Haasta koko henkilöstö osallistumaan. </a:t>
            </a:r>
          </a:p>
          <a:p>
            <a:pPr>
              <a:lnSpc>
                <a:spcPct val="100000"/>
              </a:lnSpc>
            </a:pPr>
            <a:r>
              <a:rPr lang="fi-FI" sz="2200" noProof="1"/>
              <a:t>Hyödynnä Työturvallisuuskeskuksen palvelutarjontaa aiheesta. </a:t>
            </a:r>
          </a:p>
          <a:p>
            <a:pPr>
              <a:lnSpc>
                <a:spcPct val="100000"/>
              </a:lnSpc>
            </a:pPr>
            <a:r>
              <a:rPr lang="fi-FI" sz="2200" noProof="1"/>
              <a:t>Muista, että työsuojelu on yhteistyötä ja yhdessä tekemistä!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56B48A2-75D1-AE90-4209-A5A181375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98AA-F235-0941-80B7-B9F5E4A63A33}" type="slidenum">
              <a:rPr lang="fi-FI" smtClean="0"/>
              <a:pPr/>
              <a:t>3</a:t>
            </a:fld>
            <a:endParaRPr lang="fi-FI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8B2E296-B415-153A-34AD-F0DE04D1F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720677"/>
              </p:ext>
            </p:extLst>
          </p:nvPr>
        </p:nvGraphicFramePr>
        <p:xfrm>
          <a:off x="6182245" y="2024395"/>
          <a:ext cx="5047167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7987">
                  <a:extLst>
                    <a:ext uri="{9D8B030D-6E8A-4147-A177-3AD203B41FA5}">
                      <a16:colId xmlns:a16="http://schemas.microsoft.com/office/drawing/2014/main" val="97297736"/>
                    </a:ext>
                  </a:extLst>
                </a:gridCol>
                <a:gridCol w="3479180">
                  <a:extLst>
                    <a:ext uri="{9D8B030D-6E8A-4147-A177-3AD203B41FA5}">
                      <a16:colId xmlns:a16="http://schemas.microsoft.com/office/drawing/2014/main" val="273797066"/>
                    </a:ext>
                  </a:extLst>
                </a:gridCol>
              </a:tblGrid>
              <a:tr h="589538">
                <a:tc>
                  <a:txBody>
                    <a:bodyPr/>
                    <a:lstStyle/>
                    <a:p>
                      <a:r>
                        <a:rPr lang="fi-FI" sz="1600" b="0" noProof="1"/>
                        <a:t>Maanantai</a:t>
                      </a:r>
                      <a:endParaRPr lang="fi-FI" sz="1600" b="0" noProof="1">
                        <a:latin typeface="+mn-lt"/>
                      </a:endParaRPr>
                    </a:p>
                  </a:txBody>
                  <a:tcPr marL="0" marR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b="0" noProof="1"/>
                        <a:t>Esittele työsuojelun vastuuhenkilöt intrassa ja/tai SOMEssa. Hyödynnä Työturvallisuuskeskuksen palvelutarjonta ja vinkkaa oikeille henkilöille.</a:t>
                      </a:r>
                      <a:endParaRPr lang="fi-FI" sz="1400" b="0" noProof="1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688943"/>
                  </a:ext>
                </a:extLst>
              </a:tr>
              <a:tr h="486369">
                <a:tc>
                  <a:txBody>
                    <a:bodyPr/>
                    <a:lstStyle/>
                    <a:p>
                      <a:r>
                        <a:rPr lang="fi-FI" sz="1600" b="0" noProof="1"/>
                        <a:t>Tiistai</a:t>
                      </a:r>
                      <a:endParaRPr lang="fi-FI" sz="1600" b="0" noProof="1">
                        <a:latin typeface="+mn-lt"/>
                      </a:endParaRPr>
                    </a:p>
                  </a:txBody>
                  <a:tcPr marL="0" marR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b="0" noProof="1"/>
                        <a:t>Jaa teemaan liittyvä nosto, ja herätä kiinnostusta aiheeseen. </a:t>
                      </a:r>
                      <a:endParaRPr lang="fi-FI" sz="1400" b="0" noProof="1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435762"/>
                  </a:ext>
                </a:extLst>
              </a:tr>
              <a:tr h="486369">
                <a:tc>
                  <a:txBody>
                    <a:bodyPr/>
                    <a:lstStyle/>
                    <a:p>
                      <a:r>
                        <a:rPr lang="fi-FI" sz="1600" b="0" noProof="1"/>
                        <a:t>Keskiviikko</a:t>
                      </a:r>
                      <a:endParaRPr lang="fi-FI" sz="1600" b="0" noProof="1">
                        <a:latin typeface="+mn-lt"/>
                      </a:endParaRPr>
                    </a:p>
                  </a:txBody>
                  <a:tcPr marL="0" marR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b="0" noProof="1"/>
                        <a:t>Järjestä Työsuojeluviikko -iltapäiväkahvit. Ohjelmanumero teemaan liittyen. </a:t>
                      </a:r>
                      <a:endParaRPr lang="fi-FI" sz="1400" b="0" noProof="1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490502"/>
                  </a:ext>
                </a:extLst>
              </a:tr>
              <a:tr h="486369">
                <a:tc>
                  <a:txBody>
                    <a:bodyPr/>
                    <a:lstStyle/>
                    <a:p>
                      <a:r>
                        <a:rPr lang="fi-FI" sz="1600" b="0" noProof="1"/>
                        <a:t>Torstai</a:t>
                      </a:r>
                      <a:endParaRPr lang="fi-FI" sz="1600" b="0" noProof="1">
                        <a:latin typeface="+mn-lt"/>
                      </a:endParaRPr>
                    </a:p>
                  </a:txBody>
                  <a:tcPr marL="0" marR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b="0" noProof="1"/>
                        <a:t>Järjestä turvallisuuskävely tai tee turvallisuushavainto mielenterveyteen liittyen.</a:t>
                      </a:r>
                      <a:endParaRPr lang="fi-FI" sz="1400" b="0" noProof="1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645520"/>
                  </a:ext>
                </a:extLst>
              </a:tr>
              <a:tr h="486369">
                <a:tc>
                  <a:txBody>
                    <a:bodyPr/>
                    <a:lstStyle/>
                    <a:p>
                      <a:r>
                        <a:rPr lang="fi-FI" sz="1600" b="0" noProof="1"/>
                        <a:t>Perjantai</a:t>
                      </a:r>
                      <a:endParaRPr lang="fi-FI" sz="1600" b="0" noProof="1">
                        <a:latin typeface="+mn-lt"/>
                      </a:endParaRPr>
                    </a:p>
                  </a:txBody>
                  <a:tcPr marL="0" marR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b="0" noProof="1"/>
                        <a:t>Tee yhteisöllesi ja jaa SOMEssa yhteenveto viikon annista. Muista kiittää viikkoon osallistuneita! </a:t>
                      </a:r>
                      <a:endParaRPr lang="fi-FI" sz="1400" b="0" noProof="1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49911450"/>
                  </a:ext>
                </a:extLst>
              </a:tr>
            </a:tbl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460022E6-014B-E8AE-3125-D6B8412551DC}"/>
              </a:ext>
            </a:extLst>
          </p:cNvPr>
          <p:cNvSpPr txBox="1"/>
          <p:nvPr/>
        </p:nvSpPr>
        <p:spPr>
          <a:xfrm>
            <a:off x="6070788" y="1570550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i-FI" sz="1800" noProof="1"/>
              <a:t>Työsuojeluviikon toimintaohjelmaehdotus</a:t>
            </a:r>
          </a:p>
        </p:txBody>
      </p:sp>
    </p:spTree>
    <p:extLst>
      <p:ext uri="{BB962C8B-B14F-4D97-AF65-F5344CB8AC3E}">
        <p14:creationId xmlns:p14="http://schemas.microsoft.com/office/powerpoint/2010/main" val="1205834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1ED9198-6716-326D-A536-D93814BAA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Meidän työpaikan Työsuojeluviikon ohjelma</a:t>
            </a:r>
            <a:br>
              <a:rPr lang="fi-FI"/>
            </a:br>
            <a:r>
              <a:rPr lang="fi-FI">
                <a:cs typeface="Arial"/>
              </a:rPr>
              <a:t>Viikon teema on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DBB48BE-7EAE-9A74-0870-67AD46C5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20" y="6358155"/>
            <a:ext cx="3950208" cy="365125"/>
          </a:xfrm>
        </p:spPr>
        <p:txBody>
          <a:bodyPr/>
          <a:lstStyle/>
          <a:p>
            <a:r>
              <a:rPr lang="fi-FI"/>
              <a:t>Työsuojeluviikko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56B48A2-75D1-AE90-4209-A5A181375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98AA-F235-0941-80B7-B9F5E4A63A33}" type="slidenum">
              <a:rPr lang="fi-FI" smtClean="0"/>
              <a:pPr/>
              <a:t>4</a:t>
            </a:fld>
            <a:endParaRPr lang="fi-FI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8B2E296-B415-153A-34AD-F0DE04D1F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027138"/>
              </p:ext>
            </p:extLst>
          </p:nvPr>
        </p:nvGraphicFramePr>
        <p:xfrm>
          <a:off x="1352242" y="1857375"/>
          <a:ext cx="9687852" cy="3899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9693">
                  <a:extLst>
                    <a:ext uri="{9D8B030D-6E8A-4147-A177-3AD203B41FA5}">
                      <a16:colId xmlns:a16="http://schemas.microsoft.com/office/drawing/2014/main" val="97297736"/>
                    </a:ext>
                  </a:extLst>
                </a:gridCol>
                <a:gridCol w="6678159">
                  <a:extLst>
                    <a:ext uri="{9D8B030D-6E8A-4147-A177-3AD203B41FA5}">
                      <a16:colId xmlns:a16="http://schemas.microsoft.com/office/drawing/2014/main" val="273797066"/>
                    </a:ext>
                  </a:extLst>
                </a:gridCol>
              </a:tblGrid>
              <a:tr h="863646">
                <a:tc>
                  <a:txBody>
                    <a:bodyPr/>
                    <a:lstStyle/>
                    <a:p>
                      <a:r>
                        <a:rPr lang="fi-FI" sz="2000" b="0" noProof="1"/>
                        <a:t>Maanantai</a:t>
                      </a:r>
                      <a:endParaRPr lang="fi-FI" sz="2000" b="0" noProof="1">
                        <a:latin typeface="+mn-lt"/>
                      </a:endParaRPr>
                    </a:p>
                  </a:txBody>
                  <a:tcPr marL="0" marR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2000" b="0" noProof="1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688943"/>
                  </a:ext>
                </a:extLst>
              </a:tr>
              <a:tr h="759081">
                <a:tc>
                  <a:txBody>
                    <a:bodyPr/>
                    <a:lstStyle/>
                    <a:p>
                      <a:r>
                        <a:rPr lang="fi-FI" sz="2000" b="0" noProof="1"/>
                        <a:t>Tiistai</a:t>
                      </a:r>
                      <a:endParaRPr lang="fi-FI" sz="2000" b="0" noProof="1">
                        <a:latin typeface="+mn-lt"/>
                      </a:endParaRPr>
                    </a:p>
                  </a:txBody>
                  <a:tcPr marL="0" marR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2000" b="0" noProof="1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435762"/>
                  </a:ext>
                </a:extLst>
              </a:tr>
              <a:tr h="759081">
                <a:tc>
                  <a:txBody>
                    <a:bodyPr/>
                    <a:lstStyle/>
                    <a:p>
                      <a:r>
                        <a:rPr lang="fi-FI" sz="2000" b="0" noProof="1"/>
                        <a:t>Keskiviikko</a:t>
                      </a:r>
                      <a:endParaRPr lang="fi-FI" sz="2000" b="0" noProof="1">
                        <a:latin typeface="+mn-lt"/>
                      </a:endParaRPr>
                    </a:p>
                  </a:txBody>
                  <a:tcPr marL="0" marR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2000" b="0" noProof="1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490502"/>
                  </a:ext>
                </a:extLst>
              </a:tr>
              <a:tr h="759081">
                <a:tc>
                  <a:txBody>
                    <a:bodyPr/>
                    <a:lstStyle/>
                    <a:p>
                      <a:r>
                        <a:rPr lang="fi-FI" sz="2000" b="0" noProof="1"/>
                        <a:t>Torstai</a:t>
                      </a:r>
                      <a:endParaRPr lang="fi-FI" sz="2000" b="0" noProof="1">
                        <a:latin typeface="+mn-lt"/>
                      </a:endParaRPr>
                    </a:p>
                  </a:txBody>
                  <a:tcPr marL="0" marR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2000" b="0" noProof="1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645520"/>
                  </a:ext>
                </a:extLst>
              </a:tr>
              <a:tr h="759081">
                <a:tc>
                  <a:txBody>
                    <a:bodyPr/>
                    <a:lstStyle/>
                    <a:p>
                      <a:r>
                        <a:rPr lang="fi-FI" sz="2000" b="0" noProof="1"/>
                        <a:t>Perjantai</a:t>
                      </a:r>
                      <a:endParaRPr lang="fi-FI" sz="2000" b="0" noProof="1">
                        <a:latin typeface="+mn-lt"/>
                      </a:endParaRPr>
                    </a:p>
                  </a:txBody>
                  <a:tcPr marL="0" marR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i-FI" sz="2000" b="0" noProof="1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49911450"/>
                  </a:ext>
                </a:extLst>
              </a:tr>
            </a:tbl>
          </a:graphicData>
        </a:graphic>
      </p:graphicFrame>
      <p:sp>
        <p:nvSpPr>
          <p:cNvPr id="4" name="Tekstiruutu 3">
            <a:extLst>
              <a:ext uri="{FF2B5EF4-FFF2-40B4-BE49-F238E27FC236}">
                <a16:creationId xmlns:a16="http://schemas.microsoft.com/office/drawing/2014/main" id="{D5FBE726-A5EB-113F-6616-BC727CF0E762}"/>
              </a:ext>
            </a:extLst>
          </p:cNvPr>
          <p:cNvSpPr txBox="1"/>
          <p:nvPr/>
        </p:nvSpPr>
        <p:spPr>
          <a:xfrm>
            <a:off x="1270000" y="5750220"/>
            <a:ext cx="643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Jaa tunnelmia </a:t>
            </a:r>
            <a:r>
              <a:rPr lang="fi-FI" err="1"/>
              <a:t>SOMEen</a:t>
            </a:r>
            <a:r>
              <a:rPr lang="fi-FI"/>
              <a:t> #työsuojeluviikko</a:t>
            </a:r>
          </a:p>
        </p:txBody>
      </p:sp>
    </p:spTree>
    <p:extLst>
      <p:ext uri="{BB962C8B-B14F-4D97-AF65-F5344CB8AC3E}">
        <p14:creationId xmlns:p14="http://schemas.microsoft.com/office/powerpoint/2010/main" val="343912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81E27-77BA-3E97-6732-9500CA84E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30965"/>
            <a:ext cx="12192000" cy="108186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fi-FI" sz="3900"/>
              <a:t>Esimerkkiyrityksen työsuojeluviikko</a:t>
            </a:r>
            <a:br>
              <a:rPr lang="fi-FI" sz="3900"/>
            </a:br>
            <a:r>
              <a:rPr lang="fi-FI" sz="3900"/>
              <a:t>x.x.-</a:t>
            </a:r>
            <a:r>
              <a:rPr lang="fi-FI" sz="3900" err="1"/>
              <a:t>y.x.zzzz</a:t>
            </a:r>
            <a:br>
              <a:rPr lang="fi-FI" sz="3900"/>
            </a:br>
            <a:r>
              <a:rPr lang="fi-FI" sz="3900"/>
              <a:t>Lisätietoa intrasta!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C5237B-63F1-FD78-FA30-A72564356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1" y="3557431"/>
            <a:ext cx="4995746" cy="579670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</a:pPr>
            <a:r>
              <a:rPr lang="fi-FI" sz="2200" noProof="1"/>
              <a:t>työsuojeluviikko.fi</a:t>
            </a:r>
            <a:r>
              <a:rPr lang="fi-FI" sz="2200"/>
              <a:t>   I  #työsuojeluviikko</a:t>
            </a:r>
          </a:p>
          <a:p>
            <a:pPr algn="l">
              <a:lnSpc>
                <a:spcPct val="70000"/>
              </a:lnSpc>
            </a:pPr>
            <a:endParaRPr lang="fi-FI" sz="220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C1B0B23-4899-C76C-DE90-F008094EF65D}"/>
              </a:ext>
            </a:extLst>
          </p:cNvPr>
          <p:cNvSpPr txBox="1"/>
          <p:nvPr/>
        </p:nvSpPr>
        <p:spPr>
          <a:xfrm>
            <a:off x="3861558" y="495717"/>
            <a:ext cx="319024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/>
              <a:t>Esimerkki viestintämateriaalien käytöstä (juliste)</a:t>
            </a:r>
          </a:p>
        </p:txBody>
      </p:sp>
    </p:spTree>
    <p:extLst>
      <p:ext uri="{BB962C8B-B14F-4D97-AF65-F5344CB8AC3E}">
        <p14:creationId xmlns:p14="http://schemas.microsoft.com/office/powerpoint/2010/main" val="643249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943061-BEF2-EF91-06FB-6E0B0D66C7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Tässä kuvassa on työsuojeluvaltuutettumme Jenna Mäkelä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0172EE7-09BC-41A7-F321-A197C5D9B6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/>
              <a:t>Jenna on työsuojelutoimikunnan jäsen ja edustaa toimihenkilöitä. Häneen voit olla yhteydessä kaikessa työturvallisuuteen ja työhyvinvointiin liittyvissä asioissa.</a:t>
            </a:r>
          </a:p>
        </p:txBody>
      </p:sp>
      <p:pic>
        <p:nvPicPr>
          <p:cNvPr id="6" name="Kuvan paikkamerkki 5" descr="Kuva, joka sisältää kohteen vaate, henkilö, hymy, huonekalu&#10;&#10;Kuvaus luotu automaattisesti">
            <a:extLst>
              <a:ext uri="{FF2B5EF4-FFF2-40B4-BE49-F238E27FC236}">
                <a16:creationId xmlns:a16="http://schemas.microsoft.com/office/drawing/2014/main" id="{5281CA6C-2959-12A6-AF1E-2F18FEFF6CC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34165" r="-1535"/>
          <a:stretch/>
        </p:blipFill>
        <p:spPr>
          <a:xfrm>
            <a:off x="7359840" y="1282294"/>
            <a:ext cx="4608000" cy="4485958"/>
          </a:xfr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B59853A-A368-0DCA-0F0C-2F36E0BA64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/>
              <a:t>Jennan saat parhaiten kiinni tiistaisin klo 9-11. Jennan puhelin ja sähköpostiosoite ovat: 0400 555555, </a:t>
            </a:r>
            <a:r>
              <a:rPr lang="fi-FI" err="1"/>
              <a:t>jenna.makela@esimerkki</a:t>
            </a:r>
            <a:r>
              <a:rPr lang="fi-FI"/>
              <a:t>.fi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928B746B-F97B-4A4D-3658-686C38470B69}"/>
              </a:ext>
            </a:extLst>
          </p:cNvPr>
          <p:cNvSpPr txBox="1"/>
          <p:nvPr/>
        </p:nvSpPr>
        <p:spPr>
          <a:xfrm>
            <a:off x="4521200" y="325120"/>
            <a:ext cx="319024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/>
              <a:t>Esimerkki viestintämateriaalien käytöstä (esittelydia työsuojelutoimijoista).</a:t>
            </a:r>
          </a:p>
        </p:txBody>
      </p:sp>
    </p:spTree>
    <p:extLst>
      <p:ext uri="{BB962C8B-B14F-4D97-AF65-F5344CB8AC3E}">
        <p14:creationId xmlns:p14="http://schemas.microsoft.com/office/powerpoint/2010/main" val="2070473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65DA4F7-88AB-C2D1-974E-13551E54E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Työsuojeluviikko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5BF48BB-C2FE-B923-9277-FE0ABD32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98AA-F235-0941-80B7-B9F5E4A63A33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7" name="Kuva 6" descr="Kuva, joka sisältää kohteen teksti, Fontti, Grafiikka, muotoilu&#10;&#10;Kuvaus luotu automaattisesti">
            <a:extLst>
              <a:ext uri="{FF2B5EF4-FFF2-40B4-BE49-F238E27FC236}">
                <a16:creationId xmlns:a16="http://schemas.microsoft.com/office/drawing/2014/main" id="{9E9E83C1-6746-842C-51B9-D084BB589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858" y="1681655"/>
            <a:ext cx="4331576" cy="4331576"/>
          </a:xfrm>
          <a:prstGeom prst="rect">
            <a:avLst/>
          </a:prstGeom>
        </p:spPr>
      </p:pic>
      <p:pic>
        <p:nvPicPr>
          <p:cNvPr id="9" name="Kuva 8" descr="Kuva, joka sisältää kohteen teksti, Fontti, Grafiikka, muotoilu&#10;&#10;Kuvaus luotu automaattisesti">
            <a:extLst>
              <a:ext uri="{FF2B5EF4-FFF2-40B4-BE49-F238E27FC236}">
                <a16:creationId xmlns:a16="http://schemas.microsoft.com/office/drawing/2014/main" id="{871F7657-25B9-CCFE-5868-C7BA7436A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015" y="1592971"/>
            <a:ext cx="2429493" cy="4319097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3C54D4D6-836F-176F-5196-8D95AB524A2D}"/>
              </a:ext>
            </a:extLst>
          </p:cNvPr>
          <p:cNvSpPr txBox="1"/>
          <p:nvPr/>
        </p:nvSpPr>
        <p:spPr>
          <a:xfrm>
            <a:off x="2205857" y="662152"/>
            <a:ext cx="545618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/>
              <a:t>Esimerkki viestintämateriaalien hyödyntämisestä (SOME, juliste, intra tms.)</a:t>
            </a:r>
            <a:endParaRPr lang="en-US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08471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7C8EFD-98F4-A881-7959-CBDFB81D5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Lisätietoa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2BDFBB-436B-52E5-3EC9-9615C251F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sz="1700" noProof="1"/>
          </a:p>
          <a:p>
            <a:r>
              <a:rPr lang="fi-FI" sz="1700" noProof="1"/>
              <a:t>Työsuojeluviikko.fi-materiaalit ovat vapaasti käytettävissä. Työsuojeluviikon voi järjestää omalle työpaikalle sopivaan ajankohtaan.</a:t>
            </a:r>
          </a:p>
          <a:p>
            <a:r>
              <a:rPr lang="fi-FI" sz="1700" noProof="1"/>
              <a:t>Työsuojeluviikon ohjelma on rakennettu Työturvallisuuskeskuksen verkoston kanssa. Haluatko tehdä kanssamme Työsuojeluviikon omalle kohderyhmällesi? Ota yhteyttä. Asiakkuus- ja kehitysjohtaja Jarna Savolainen, </a:t>
            </a:r>
            <a:r>
              <a:rPr lang="fi-FI" sz="1700" noProof="1">
                <a:hlinkClick r:id="rId2"/>
              </a:rPr>
              <a:t>jarna.savolainen@ttk.fi</a:t>
            </a:r>
            <a:r>
              <a:rPr lang="fi-FI" sz="1700" noProof="1"/>
              <a:t>. Puh. 040 561 2022</a:t>
            </a:r>
          </a:p>
          <a:p>
            <a:pPr marL="0" indent="0">
              <a:buNone/>
            </a:pPr>
            <a:endParaRPr lang="fi-FI" sz="1700" noProof="1"/>
          </a:p>
          <a:p>
            <a:endParaRPr lang="fi-FI" sz="1700" noProof="1"/>
          </a:p>
          <a:p>
            <a:endParaRPr lang="fi-FI" sz="170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8F738EC-3BC5-C05E-0195-5F8344BB0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Työsuojeluviikko 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162C75E-567B-CDF1-118C-C43F7CBA6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98AA-F235-0941-80B7-B9F5E4A63A33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9260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TK työsuojeluviikko 1">
      <a:dk1>
        <a:srgbClr val="276D6D"/>
      </a:dk1>
      <a:lt1>
        <a:srgbClr val="FFFFFF"/>
      </a:lt1>
      <a:dk2>
        <a:srgbClr val="373545"/>
      </a:dk2>
      <a:lt2>
        <a:srgbClr val="E3EDE7"/>
      </a:lt2>
      <a:accent1>
        <a:srgbClr val="276D6D"/>
      </a:accent1>
      <a:accent2>
        <a:srgbClr val="74B5B8"/>
      </a:accent2>
      <a:accent3>
        <a:srgbClr val="75BDA7"/>
      </a:accent3>
      <a:accent4>
        <a:srgbClr val="7A8C8E"/>
      </a:accent4>
      <a:accent5>
        <a:srgbClr val="84ACB6"/>
      </a:accent5>
      <a:accent6>
        <a:srgbClr val="37618D"/>
      </a:accent6>
      <a:hlink>
        <a:srgbClr val="1A6DA0"/>
      </a:hlink>
      <a:folHlink>
        <a:srgbClr val="4604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AA3EB5327576A4F921C2DD0458464E3" ma:contentTypeVersion="3" ma:contentTypeDescription="Luo uusi asiakirja." ma:contentTypeScope="" ma:versionID="5a78fd0067bc9e338d231736c85b5bf2">
  <xsd:schema xmlns:xsd="http://www.w3.org/2001/XMLSchema" xmlns:xs="http://www.w3.org/2001/XMLSchema" xmlns:p="http://schemas.microsoft.com/office/2006/metadata/properties" xmlns:ns2="5772210d-3b59-4f34-a7a1-a1b47974d45d" targetNamespace="http://schemas.microsoft.com/office/2006/metadata/properties" ma:root="true" ma:fieldsID="5b96463a837b705df9d61b8a383c7b68" ns2:_="">
    <xsd:import namespace="5772210d-3b59-4f34-a7a1-a1b47974d4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72210d-3b59-4f34-a7a1-a1b47974d4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AE4F4F-E6A9-499B-ABF2-0EC9B9E87046}">
  <ds:schemaRefs>
    <ds:schemaRef ds:uri="5772210d-3b59-4f34-a7a1-a1b47974d4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2E975F1-69A7-4A8A-9C58-308B774D6402}">
  <ds:schemaRefs>
    <ds:schemaRef ds:uri="http://schemas.openxmlformats.org/package/2006/metadata/core-properties"/>
    <ds:schemaRef ds:uri="5772210d-3b59-4f34-a7a1-a1b47974d45d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CA899D4-E71D-4643-816A-12EC5CC471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</Words>
  <Application>Microsoft Macintosh PowerPoint</Application>
  <PresentationFormat>Laajakuva</PresentationFormat>
  <Paragraphs>60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Työsuojeluviikko</vt:lpstr>
      <vt:lpstr>Työsuojeluviikon tavoitteena on</vt:lpstr>
      <vt:lpstr>Työpaikkatoimijan ja järjestäjän muistilista</vt:lpstr>
      <vt:lpstr>Meidän työpaikan Työsuojeluviikon ohjelma Viikon teema on</vt:lpstr>
      <vt:lpstr>Esimerkkiyrityksen työsuojeluviikko x.x.-y.x.zzzz Lisätietoa intrasta!</vt:lpstr>
      <vt:lpstr>Tässä kuvassa on työsuojeluvaltuutettumme Jenna Mäkelä</vt:lpstr>
      <vt:lpstr>PowerPoint-esitys</vt:lpstr>
      <vt:lpstr>Lisätietoa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Merja Jaskara</dc:creator>
  <cp:lastModifiedBy>Mikko Kuivalainen</cp:lastModifiedBy>
  <cp:revision>1</cp:revision>
  <dcterms:created xsi:type="dcterms:W3CDTF">2023-06-20T11:21:27Z</dcterms:created>
  <dcterms:modified xsi:type="dcterms:W3CDTF">2023-08-30T09:16:35Z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0x0101004AA3EB5327576A4F921C2DD0458464E3</vt:lpwstr>
  </property>
</Properties>
</file>