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7" r:id="rId5"/>
    <p:sldId id="281" r:id="rId6"/>
    <p:sldId id="2479" r:id="rId7"/>
    <p:sldId id="2469" r:id="rId8"/>
    <p:sldId id="2477" r:id="rId9"/>
    <p:sldId id="288" r:id="rId10"/>
    <p:sldId id="2470" r:id="rId11"/>
    <p:sldId id="2467" r:id="rId12"/>
    <p:sldId id="2471" r:id="rId13"/>
    <p:sldId id="2472" r:id="rId14"/>
    <p:sldId id="2473" r:id="rId15"/>
    <p:sldId id="2474" r:id="rId16"/>
    <p:sldId id="2475" r:id="rId17"/>
    <p:sldId id="2476" r:id="rId18"/>
    <p:sldId id="2478" r:id="rId19"/>
    <p:sldId id="27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390CE4-F2E4-0FCD-C17F-F3F5E829F602}" name="Asta Koivikko" initials="AK" userId="S::asta.koivikko@ttk.fi::f54c0153-424c-4569-8528-a8ddb2257857" providerId="AD"/>
  <p188:author id="{2BC815FB-F011-175B-9006-D1965BD7D1E1}" name="Westerberg Meri" initials="WM" userId="S::meri.westerberg@evl.fi::565253be-7a2b-4bef-b15a-a47b37c130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121"/>
    <a:srgbClr val="F9A72C"/>
    <a:srgbClr val="63AAB0"/>
    <a:srgbClr val="000000"/>
    <a:srgbClr val="A8C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Vaalea tyyli 1 - Korostu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408DE-3D7A-4AC1-9F66-C5725EAA44D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38BAFF4-9FC1-46B6-9FD7-033876947E17}">
      <dgm:prSet phldrT="[Teksti]"/>
      <dgm:spPr/>
      <dgm:t>
        <a:bodyPr/>
        <a:lstStyle/>
        <a:p>
          <a:r>
            <a:rPr lang="fi-FI" b="1" i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Epäasiallista käytöstä kokenut huomauttaa käytöksestä häiritsijälle</a:t>
          </a:r>
          <a:endParaRPr lang="fi-FI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ECDFD777-CFD1-46A7-8889-2C9FB44F88EF}" type="parTrans" cxnId="{DA037D7B-FA97-4AED-9CF2-86DF78D4472C}">
      <dgm:prSet/>
      <dgm:spPr/>
      <dgm:t>
        <a:bodyPr/>
        <a:lstStyle/>
        <a:p>
          <a:endParaRPr lang="fi-FI"/>
        </a:p>
      </dgm:t>
    </dgm:pt>
    <dgm:pt modelId="{4A25EAB1-56F4-4EB6-81CF-F89DA2B3F21B}" type="sibTrans" cxnId="{DA037D7B-FA97-4AED-9CF2-86DF78D4472C}">
      <dgm:prSet/>
      <dgm:spPr/>
      <dgm:t>
        <a:bodyPr/>
        <a:lstStyle/>
        <a:p>
          <a:endParaRPr lang="fi-FI"/>
        </a:p>
      </dgm:t>
    </dgm:pt>
    <dgm:pt modelId="{B077E545-681A-478D-8681-1BDC535DCF35}">
      <dgm:prSet phldrT="[Teksti]" custT="1"/>
      <dgm:spPr/>
      <dgm:t>
        <a:bodyPr/>
        <a:lstStyle/>
        <a:p>
          <a:r>
            <a:rPr lang="fi-FI" sz="1600" b="1" i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Toimielimen puheenjohtajisto puuttuu asiaan</a:t>
          </a:r>
          <a:endParaRPr lang="fi-FI" sz="1600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EDC10D9-82A9-4B3C-AEB7-7597E8C95F73}" type="parTrans" cxnId="{B63CCA58-9082-4BF6-80EE-81C80C346562}">
      <dgm:prSet/>
      <dgm:spPr/>
      <dgm:t>
        <a:bodyPr/>
        <a:lstStyle/>
        <a:p>
          <a:endParaRPr lang="fi-FI"/>
        </a:p>
      </dgm:t>
    </dgm:pt>
    <dgm:pt modelId="{9CEE5DF1-EA0D-4C2C-9B09-01AB9DE996FE}" type="sibTrans" cxnId="{B63CCA58-9082-4BF6-80EE-81C80C346562}">
      <dgm:prSet/>
      <dgm:spPr/>
      <dgm:t>
        <a:bodyPr/>
        <a:lstStyle/>
        <a:p>
          <a:endParaRPr lang="fi-FI"/>
        </a:p>
      </dgm:t>
    </dgm:pt>
    <dgm:pt modelId="{E2CF2120-F6CD-4345-A58D-EB60F5634911}">
      <dgm:prSet phldrT="[Teksti]" custT="1"/>
      <dgm:spPr/>
      <dgm:t>
        <a:bodyPr/>
        <a:lstStyle/>
        <a:p>
          <a:r>
            <a:rPr lang="fi-FI" sz="16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Toimenpiteiden toteutumisen seuranta</a:t>
          </a:r>
        </a:p>
      </dgm:t>
    </dgm:pt>
    <dgm:pt modelId="{90202712-83D6-4C24-9BBA-EC98F7D2645A}" type="parTrans" cxnId="{DBB5D603-5641-488B-95BA-E253AD005A3F}">
      <dgm:prSet/>
      <dgm:spPr/>
      <dgm:t>
        <a:bodyPr/>
        <a:lstStyle/>
        <a:p>
          <a:endParaRPr lang="fi-FI"/>
        </a:p>
      </dgm:t>
    </dgm:pt>
    <dgm:pt modelId="{B799ECE4-2D43-44E3-BBE2-2B1B174161DD}" type="sibTrans" cxnId="{DBB5D603-5641-488B-95BA-E253AD005A3F}">
      <dgm:prSet/>
      <dgm:spPr/>
      <dgm:t>
        <a:bodyPr/>
        <a:lstStyle/>
        <a:p>
          <a:endParaRPr lang="fi-FI"/>
        </a:p>
      </dgm:t>
    </dgm:pt>
    <dgm:pt modelId="{A625A023-D6F6-4927-A990-77E00CD2094D}">
      <dgm:prSet custT="1"/>
      <dgm:spPr/>
      <dgm:t>
        <a:bodyPr/>
        <a:lstStyle/>
        <a:p>
          <a:pPr rtl="0"/>
          <a:r>
            <a:rPr lang="fi-FI" sz="1600" b="1" i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Valtuuston puheenjohtajisto tai kirkkoherra huolehtii häirinnän loppumisesta</a:t>
          </a:r>
          <a:endParaRPr lang="fi-FI" sz="1600" b="1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C026418E-FF4A-42EA-B88E-631CE9A62C2E}" type="parTrans" cxnId="{BDFD7E52-949B-41A4-83E3-B39EFF87344D}">
      <dgm:prSet/>
      <dgm:spPr/>
      <dgm:t>
        <a:bodyPr/>
        <a:lstStyle/>
        <a:p>
          <a:endParaRPr lang="fi-FI"/>
        </a:p>
      </dgm:t>
    </dgm:pt>
    <dgm:pt modelId="{83FAE6C4-AF3D-4076-AB40-226886875D34}" type="sibTrans" cxnId="{BDFD7E52-949B-41A4-83E3-B39EFF87344D}">
      <dgm:prSet/>
      <dgm:spPr/>
      <dgm:t>
        <a:bodyPr/>
        <a:lstStyle/>
        <a:p>
          <a:endParaRPr lang="fi-FI"/>
        </a:p>
      </dgm:t>
    </dgm:pt>
    <dgm:pt modelId="{941F79F4-E4CC-4420-91B3-C9A8D441D5C4}">
      <dgm:prSet custT="1"/>
      <dgm:spPr/>
      <dgm:t>
        <a:bodyPr/>
        <a:lstStyle/>
        <a:p>
          <a:pPr rtl="0"/>
          <a:r>
            <a:rPr lang="fi-FI" sz="1600" b="1" i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 Valtuuston ja valtuustoryhmän puheenjohtajiston käsittely</a:t>
          </a:r>
          <a:r>
            <a:rPr lang="fi-FI" sz="1600" b="0" i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 </a:t>
          </a:r>
          <a:endParaRPr lang="fi-FI" sz="16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883FD1FB-DE64-4DA7-91DD-C4E8DA36ECEF}" type="parTrans" cxnId="{88AB3D3E-8D2F-4857-902D-DD460C470762}">
      <dgm:prSet/>
      <dgm:spPr/>
      <dgm:t>
        <a:bodyPr/>
        <a:lstStyle/>
        <a:p>
          <a:endParaRPr lang="fi-FI"/>
        </a:p>
      </dgm:t>
    </dgm:pt>
    <dgm:pt modelId="{90D4FF0E-B2A1-482F-97A1-20929B1A8C85}" type="sibTrans" cxnId="{88AB3D3E-8D2F-4857-902D-DD460C470762}">
      <dgm:prSet/>
      <dgm:spPr/>
      <dgm:t>
        <a:bodyPr/>
        <a:lstStyle/>
        <a:p>
          <a:endParaRPr lang="fi-FI"/>
        </a:p>
      </dgm:t>
    </dgm:pt>
    <dgm:pt modelId="{D2C4CF03-8DF3-4709-9BD2-866AB4318903}" type="pres">
      <dgm:prSet presAssocID="{0E2408DE-3D7A-4AC1-9F66-C5725EAA44D2}" presName="cycle" presStyleCnt="0">
        <dgm:presLayoutVars>
          <dgm:dir/>
          <dgm:resizeHandles val="exact"/>
        </dgm:presLayoutVars>
      </dgm:prSet>
      <dgm:spPr/>
    </dgm:pt>
    <dgm:pt modelId="{2D88AC97-C67C-492A-AAD8-E9949455E52E}" type="pres">
      <dgm:prSet presAssocID="{538BAFF4-9FC1-46B6-9FD7-033876947E17}" presName="node" presStyleLbl="node1" presStyleIdx="0" presStyleCnt="5" custScaleX="155337" custScaleY="111088" custRadScaleRad="84315" custRadScaleInc="11012">
        <dgm:presLayoutVars>
          <dgm:bulletEnabled val="1"/>
        </dgm:presLayoutVars>
      </dgm:prSet>
      <dgm:spPr/>
    </dgm:pt>
    <dgm:pt modelId="{923C376D-0EA4-4F87-9D6D-FE86071CD8A2}" type="pres">
      <dgm:prSet presAssocID="{4A25EAB1-56F4-4EB6-81CF-F89DA2B3F21B}" presName="sibTrans" presStyleLbl="sibTrans2D1" presStyleIdx="0" presStyleCnt="5"/>
      <dgm:spPr/>
    </dgm:pt>
    <dgm:pt modelId="{CF14DA3F-0878-48E8-B7A3-76406AE45A12}" type="pres">
      <dgm:prSet presAssocID="{4A25EAB1-56F4-4EB6-81CF-F89DA2B3F21B}" presName="connectorText" presStyleLbl="sibTrans2D1" presStyleIdx="0" presStyleCnt="5"/>
      <dgm:spPr/>
    </dgm:pt>
    <dgm:pt modelId="{93158916-F3FC-42F1-9C5F-4C81B5A20EAA}" type="pres">
      <dgm:prSet presAssocID="{B077E545-681A-478D-8681-1BDC535DCF35}" presName="node" presStyleLbl="node1" presStyleIdx="1" presStyleCnt="5" custScaleX="145733" custScaleY="114007" custRadScaleRad="160374" custRadScaleInc="1308">
        <dgm:presLayoutVars>
          <dgm:bulletEnabled val="1"/>
        </dgm:presLayoutVars>
      </dgm:prSet>
      <dgm:spPr/>
    </dgm:pt>
    <dgm:pt modelId="{5B877504-F394-4DBF-93CD-E24723A493C8}" type="pres">
      <dgm:prSet presAssocID="{9CEE5DF1-EA0D-4C2C-9B09-01AB9DE996FE}" presName="sibTrans" presStyleLbl="sibTrans2D1" presStyleIdx="1" presStyleCnt="5" custScaleX="98710"/>
      <dgm:spPr/>
    </dgm:pt>
    <dgm:pt modelId="{3799CE3F-DE5A-40C3-9585-F8901C3E45AF}" type="pres">
      <dgm:prSet presAssocID="{9CEE5DF1-EA0D-4C2C-9B09-01AB9DE996FE}" presName="connectorText" presStyleLbl="sibTrans2D1" presStyleIdx="1" presStyleCnt="5"/>
      <dgm:spPr/>
    </dgm:pt>
    <dgm:pt modelId="{3B445F53-27AB-421E-AF1E-8D91446245F6}" type="pres">
      <dgm:prSet presAssocID="{941F79F4-E4CC-4420-91B3-C9A8D441D5C4}" presName="node" presStyleLbl="node1" presStyleIdx="2" presStyleCnt="5" custScaleX="160941" custScaleY="109546" custRadScaleRad="112098" custRadScaleInc="-39642">
        <dgm:presLayoutVars>
          <dgm:bulletEnabled val="1"/>
        </dgm:presLayoutVars>
      </dgm:prSet>
      <dgm:spPr/>
    </dgm:pt>
    <dgm:pt modelId="{CC2A9DE6-98D3-4B0E-BD6C-5AA43E5B345F}" type="pres">
      <dgm:prSet presAssocID="{90D4FF0E-B2A1-482F-97A1-20929B1A8C85}" presName="sibTrans" presStyleLbl="sibTrans2D1" presStyleIdx="2" presStyleCnt="5"/>
      <dgm:spPr/>
    </dgm:pt>
    <dgm:pt modelId="{2ABF315D-ED55-4F14-8B70-D84D3A0D7387}" type="pres">
      <dgm:prSet presAssocID="{90D4FF0E-B2A1-482F-97A1-20929B1A8C85}" presName="connectorText" presStyleLbl="sibTrans2D1" presStyleIdx="2" presStyleCnt="5"/>
      <dgm:spPr/>
    </dgm:pt>
    <dgm:pt modelId="{2788FB4F-B599-4553-8CDF-E86A9FA1C2E4}" type="pres">
      <dgm:prSet presAssocID="{A625A023-D6F6-4927-A990-77E00CD2094D}" presName="node" presStyleLbl="node1" presStyleIdx="3" presStyleCnt="5" custScaleX="145446" custScaleY="129251" custRadScaleRad="108646" custRadScaleInc="27148">
        <dgm:presLayoutVars>
          <dgm:bulletEnabled val="1"/>
        </dgm:presLayoutVars>
      </dgm:prSet>
      <dgm:spPr/>
    </dgm:pt>
    <dgm:pt modelId="{29D54719-3E43-4456-9E37-783D5356F2A4}" type="pres">
      <dgm:prSet presAssocID="{83FAE6C4-AF3D-4076-AB40-226886875D34}" presName="sibTrans" presStyleLbl="sibTrans2D1" presStyleIdx="3" presStyleCnt="5"/>
      <dgm:spPr/>
    </dgm:pt>
    <dgm:pt modelId="{21138AEE-CA94-42F6-8E31-A23B85FC67EC}" type="pres">
      <dgm:prSet presAssocID="{83FAE6C4-AF3D-4076-AB40-226886875D34}" presName="connectorText" presStyleLbl="sibTrans2D1" presStyleIdx="3" presStyleCnt="5"/>
      <dgm:spPr/>
    </dgm:pt>
    <dgm:pt modelId="{E4AB7FB6-E131-4CEA-A865-42A0A1FD5B7F}" type="pres">
      <dgm:prSet presAssocID="{E2CF2120-F6CD-4345-A58D-EB60F5634911}" presName="node" presStyleLbl="node1" presStyleIdx="4" presStyleCnt="5" custScaleX="140132" custScaleY="123263" custRadScaleRad="137588" custRadScaleInc="-3995">
        <dgm:presLayoutVars>
          <dgm:bulletEnabled val="1"/>
        </dgm:presLayoutVars>
      </dgm:prSet>
      <dgm:spPr/>
    </dgm:pt>
    <dgm:pt modelId="{8E1D5FF2-BE8C-4AA0-878A-F9850C597E47}" type="pres">
      <dgm:prSet presAssocID="{B799ECE4-2D43-44E3-BBE2-2B1B174161DD}" presName="sibTrans" presStyleLbl="sibTrans2D1" presStyleIdx="4" presStyleCnt="5"/>
      <dgm:spPr/>
    </dgm:pt>
    <dgm:pt modelId="{4CFD1CB8-00D6-4E7F-B011-520684A4714D}" type="pres">
      <dgm:prSet presAssocID="{B799ECE4-2D43-44E3-BBE2-2B1B174161DD}" presName="connectorText" presStyleLbl="sibTrans2D1" presStyleIdx="4" presStyleCnt="5"/>
      <dgm:spPr/>
    </dgm:pt>
  </dgm:ptLst>
  <dgm:cxnLst>
    <dgm:cxn modelId="{DBB5D603-5641-488B-95BA-E253AD005A3F}" srcId="{0E2408DE-3D7A-4AC1-9F66-C5725EAA44D2}" destId="{E2CF2120-F6CD-4345-A58D-EB60F5634911}" srcOrd="4" destOrd="0" parTransId="{90202712-83D6-4C24-9BBA-EC98F7D2645A}" sibTransId="{B799ECE4-2D43-44E3-BBE2-2B1B174161DD}"/>
    <dgm:cxn modelId="{CE1FEA1A-BF31-446D-B964-5B3A74CC10B5}" type="presOf" srcId="{0E2408DE-3D7A-4AC1-9F66-C5725EAA44D2}" destId="{D2C4CF03-8DF3-4709-9BD2-866AB4318903}" srcOrd="0" destOrd="0" presId="urn:microsoft.com/office/officeart/2005/8/layout/cycle2"/>
    <dgm:cxn modelId="{5D0E8A35-A4C1-4128-A2F1-73A31D050845}" type="presOf" srcId="{B077E545-681A-478D-8681-1BDC535DCF35}" destId="{93158916-F3FC-42F1-9C5F-4C81B5A20EAA}" srcOrd="0" destOrd="0" presId="urn:microsoft.com/office/officeart/2005/8/layout/cycle2"/>
    <dgm:cxn modelId="{88AB3D3E-8D2F-4857-902D-DD460C470762}" srcId="{0E2408DE-3D7A-4AC1-9F66-C5725EAA44D2}" destId="{941F79F4-E4CC-4420-91B3-C9A8D441D5C4}" srcOrd="2" destOrd="0" parTransId="{883FD1FB-DE64-4DA7-91DD-C4E8DA36ECEF}" sibTransId="{90D4FF0E-B2A1-482F-97A1-20929B1A8C85}"/>
    <dgm:cxn modelId="{5ADBA043-611E-46AD-A363-8B8136B3CDA2}" type="presOf" srcId="{B799ECE4-2D43-44E3-BBE2-2B1B174161DD}" destId="{8E1D5FF2-BE8C-4AA0-878A-F9850C597E47}" srcOrd="0" destOrd="0" presId="urn:microsoft.com/office/officeart/2005/8/layout/cycle2"/>
    <dgm:cxn modelId="{BDFD7E52-949B-41A4-83E3-B39EFF87344D}" srcId="{0E2408DE-3D7A-4AC1-9F66-C5725EAA44D2}" destId="{A625A023-D6F6-4927-A990-77E00CD2094D}" srcOrd="3" destOrd="0" parTransId="{C026418E-FF4A-42EA-B88E-631CE9A62C2E}" sibTransId="{83FAE6C4-AF3D-4076-AB40-226886875D34}"/>
    <dgm:cxn modelId="{B63CCA58-9082-4BF6-80EE-81C80C346562}" srcId="{0E2408DE-3D7A-4AC1-9F66-C5725EAA44D2}" destId="{B077E545-681A-478D-8681-1BDC535DCF35}" srcOrd="1" destOrd="0" parTransId="{2EDC10D9-82A9-4B3C-AEB7-7597E8C95F73}" sibTransId="{9CEE5DF1-EA0D-4C2C-9B09-01AB9DE996FE}"/>
    <dgm:cxn modelId="{DA037D7B-FA97-4AED-9CF2-86DF78D4472C}" srcId="{0E2408DE-3D7A-4AC1-9F66-C5725EAA44D2}" destId="{538BAFF4-9FC1-46B6-9FD7-033876947E17}" srcOrd="0" destOrd="0" parTransId="{ECDFD777-CFD1-46A7-8889-2C9FB44F88EF}" sibTransId="{4A25EAB1-56F4-4EB6-81CF-F89DA2B3F21B}"/>
    <dgm:cxn modelId="{8C6ECD85-4185-4871-9895-7A94D23A7EC0}" type="presOf" srcId="{83FAE6C4-AF3D-4076-AB40-226886875D34}" destId="{29D54719-3E43-4456-9E37-783D5356F2A4}" srcOrd="0" destOrd="0" presId="urn:microsoft.com/office/officeart/2005/8/layout/cycle2"/>
    <dgm:cxn modelId="{5F37B892-9914-4BB4-B448-E7D7EF51E223}" type="presOf" srcId="{4A25EAB1-56F4-4EB6-81CF-F89DA2B3F21B}" destId="{923C376D-0EA4-4F87-9D6D-FE86071CD8A2}" srcOrd="0" destOrd="0" presId="urn:microsoft.com/office/officeart/2005/8/layout/cycle2"/>
    <dgm:cxn modelId="{D57144A0-4E42-44C6-BABA-C0D434ACCAC6}" type="presOf" srcId="{83FAE6C4-AF3D-4076-AB40-226886875D34}" destId="{21138AEE-CA94-42F6-8E31-A23B85FC67EC}" srcOrd="1" destOrd="0" presId="urn:microsoft.com/office/officeart/2005/8/layout/cycle2"/>
    <dgm:cxn modelId="{3FB2F0A2-585B-46D6-B781-AC326686FD64}" type="presOf" srcId="{941F79F4-E4CC-4420-91B3-C9A8D441D5C4}" destId="{3B445F53-27AB-421E-AF1E-8D91446245F6}" srcOrd="0" destOrd="0" presId="urn:microsoft.com/office/officeart/2005/8/layout/cycle2"/>
    <dgm:cxn modelId="{4B6039A6-548E-46AE-A002-D7BAF65F9280}" type="presOf" srcId="{4A25EAB1-56F4-4EB6-81CF-F89DA2B3F21B}" destId="{CF14DA3F-0878-48E8-B7A3-76406AE45A12}" srcOrd="1" destOrd="0" presId="urn:microsoft.com/office/officeart/2005/8/layout/cycle2"/>
    <dgm:cxn modelId="{468981A6-69CD-4630-920C-8EC4DBCF6A85}" type="presOf" srcId="{90D4FF0E-B2A1-482F-97A1-20929B1A8C85}" destId="{2ABF315D-ED55-4F14-8B70-D84D3A0D7387}" srcOrd="1" destOrd="0" presId="urn:microsoft.com/office/officeart/2005/8/layout/cycle2"/>
    <dgm:cxn modelId="{A1C00AB0-4604-41AE-9DE6-53B26FE17E9B}" type="presOf" srcId="{A625A023-D6F6-4927-A990-77E00CD2094D}" destId="{2788FB4F-B599-4553-8CDF-E86A9FA1C2E4}" srcOrd="0" destOrd="0" presId="urn:microsoft.com/office/officeart/2005/8/layout/cycle2"/>
    <dgm:cxn modelId="{D925D6C1-8589-4552-B735-A6678228CBDF}" type="presOf" srcId="{538BAFF4-9FC1-46B6-9FD7-033876947E17}" destId="{2D88AC97-C67C-492A-AAD8-E9949455E52E}" srcOrd="0" destOrd="0" presId="urn:microsoft.com/office/officeart/2005/8/layout/cycle2"/>
    <dgm:cxn modelId="{0B2956C7-45AE-4D01-BA09-974B74A3A188}" type="presOf" srcId="{9CEE5DF1-EA0D-4C2C-9B09-01AB9DE996FE}" destId="{3799CE3F-DE5A-40C3-9585-F8901C3E45AF}" srcOrd="1" destOrd="0" presId="urn:microsoft.com/office/officeart/2005/8/layout/cycle2"/>
    <dgm:cxn modelId="{0C7DC2EC-0ECB-4B22-832D-CC1AEE5840A8}" type="presOf" srcId="{B799ECE4-2D43-44E3-BBE2-2B1B174161DD}" destId="{4CFD1CB8-00D6-4E7F-B011-520684A4714D}" srcOrd="1" destOrd="0" presId="urn:microsoft.com/office/officeart/2005/8/layout/cycle2"/>
    <dgm:cxn modelId="{80D0FCEC-2964-4513-8841-D72E122795FB}" type="presOf" srcId="{E2CF2120-F6CD-4345-A58D-EB60F5634911}" destId="{E4AB7FB6-E131-4CEA-A865-42A0A1FD5B7F}" srcOrd="0" destOrd="0" presId="urn:microsoft.com/office/officeart/2005/8/layout/cycle2"/>
    <dgm:cxn modelId="{72176DF3-6811-44A5-805E-68471B464AAF}" type="presOf" srcId="{9CEE5DF1-EA0D-4C2C-9B09-01AB9DE996FE}" destId="{5B877504-F394-4DBF-93CD-E24723A493C8}" srcOrd="0" destOrd="0" presId="urn:microsoft.com/office/officeart/2005/8/layout/cycle2"/>
    <dgm:cxn modelId="{ADF528F7-413E-498B-AF6D-2A9FCB8F295E}" type="presOf" srcId="{90D4FF0E-B2A1-482F-97A1-20929B1A8C85}" destId="{CC2A9DE6-98D3-4B0E-BD6C-5AA43E5B345F}" srcOrd="0" destOrd="0" presId="urn:microsoft.com/office/officeart/2005/8/layout/cycle2"/>
    <dgm:cxn modelId="{D61E4722-2552-460E-80CC-4A30728C4010}" type="presParOf" srcId="{D2C4CF03-8DF3-4709-9BD2-866AB4318903}" destId="{2D88AC97-C67C-492A-AAD8-E9949455E52E}" srcOrd="0" destOrd="0" presId="urn:microsoft.com/office/officeart/2005/8/layout/cycle2"/>
    <dgm:cxn modelId="{ABA85DF1-5B66-4FB6-8668-E418F5E34142}" type="presParOf" srcId="{D2C4CF03-8DF3-4709-9BD2-866AB4318903}" destId="{923C376D-0EA4-4F87-9D6D-FE86071CD8A2}" srcOrd="1" destOrd="0" presId="urn:microsoft.com/office/officeart/2005/8/layout/cycle2"/>
    <dgm:cxn modelId="{80D4DACF-C1F0-4C88-8C16-2CABA1F06D5A}" type="presParOf" srcId="{923C376D-0EA4-4F87-9D6D-FE86071CD8A2}" destId="{CF14DA3F-0878-48E8-B7A3-76406AE45A12}" srcOrd="0" destOrd="0" presId="urn:microsoft.com/office/officeart/2005/8/layout/cycle2"/>
    <dgm:cxn modelId="{54156B60-DEBF-4AE4-AF3D-61C0344C9569}" type="presParOf" srcId="{D2C4CF03-8DF3-4709-9BD2-866AB4318903}" destId="{93158916-F3FC-42F1-9C5F-4C81B5A20EAA}" srcOrd="2" destOrd="0" presId="urn:microsoft.com/office/officeart/2005/8/layout/cycle2"/>
    <dgm:cxn modelId="{31179524-A578-4024-9C2E-AFEE4276BAC6}" type="presParOf" srcId="{D2C4CF03-8DF3-4709-9BD2-866AB4318903}" destId="{5B877504-F394-4DBF-93CD-E24723A493C8}" srcOrd="3" destOrd="0" presId="urn:microsoft.com/office/officeart/2005/8/layout/cycle2"/>
    <dgm:cxn modelId="{962066FE-BBAC-4A48-A144-39C18ED3BA43}" type="presParOf" srcId="{5B877504-F394-4DBF-93CD-E24723A493C8}" destId="{3799CE3F-DE5A-40C3-9585-F8901C3E45AF}" srcOrd="0" destOrd="0" presId="urn:microsoft.com/office/officeart/2005/8/layout/cycle2"/>
    <dgm:cxn modelId="{13C6A02B-1E4C-4C61-83BE-38921E4C88E5}" type="presParOf" srcId="{D2C4CF03-8DF3-4709-9BD2-866AB4318903}" destId="{3B445F53-27AB-421E-AF1E-8D91446245F6}" srcOrd="4" destOrd="0" presId="urn:microsoft.com/office/officeart/2005/8/layout/cycle2"/>
    <dgm:cxn modelId="{2DEE1332-7005-4BE4-A4EE-1570D7CCA6B5}" type="presParOf" srcId="{D2C4CF03-8DF3-4709-9BD2-866AB4318903}" destId="{CC2A9DE6-98D3-4B0E-BD6C-5AA43E5B345F}" srcOrd="5" destOrd="0" presId="urn:microsoft.com/office/officeart/2005/8/layout/cycle2"/>
    <dgm:cxn modelId="{9BD6052D-4FEA-486E-8F92-5AA57E654121}" type="presParOf" srcId="{CC2A9DE6-98D3-4B0E-BD6C-5AA43E5B345F}" destId="{2ABF315D-ED55-4F14-8B70-D84D3A0D7387}" srcOrd="0" destOrd="0" presId="urn:microsoft.com/office/officeart/2005/8/layout/cycle2"/>
    <dgm:cxn modelId="{C0ED5E8B-481F-47DA-97F4-F851E8ECC105}" type="presParOf" srcId="{D2C4CF03-8DF3-4709-9BD2-866AB4318903}" destId="{2788FB4F-B599-4553-8CDF-E86A9FA1C2E4}" srcOrd="6" destOrd="0" presId="urn:microsoft.com/office/officeart/2005/8/layout/cycle2"/>
    <dgm:cxn modelId="{5BCC9480-C546-46D9-AC81-DE1C81638E49}" type="presParOf" srcId="{D2C4CF03-8DF3-4709-9BD2-866AB4318903}" destId="{29D54719-3E43-4456-9E37-783D5356F2A4}" srcOrd="7" destOrd="0" presId="urn:microsoft.com/office/officeart/2005/8/layout/cycle2"/>
    <dgm:cxn modelId="{E68C77B1-9EB4-4304-A3CF-62258C51411E}" type="presParOf" srcId="{29D54719-3E43-4456-9E37-783D5356F2A4}" destId="{21138AEE-CA94-42F6-8E31-A23B85FC67EC}" srcOrd="0" destOrd="0" presId="urn:microsoft.com/office/officeart/2005/8/layout/cycle2"/>
    <dgm:cxn modelId="{0B21A805-C113-4D26-A060-844806FE4849}" type="presParOf" srcId="{D2C4CF03-8DF3-4709-9BD2-866AB4318903}" destId="{E4AB7FB6-E131-4CEA-A865-42A0A1FD5B7F}" srcOrd="8" destOrd="0" presId="urn:microsoft.com/office/officeart/2005/8/layout/cycle2"/>
    <dgm:cxn modelId="{84271406-94DA-4275-BB73-E03D532D3A42}" type="presParOf" srcId="{D2C4CF03-8DF3-4709-9BD2-866AB4318903}" destId="{8E1D5FF2-BE8C-4AA0-878A-F9850C597E47}" srcOrd="9" destOrd="0" presId="urn:microsoft.com/office/officeart/2005/8/layout/cycle2"/>
    <dgm:cxn modelId="{437A35E2-8703-430C-AD16-B4BD262E66EF}" type="presParOf" srcId="{8E1D5FF2-BE8C-4AA0-878A-F9850C597E47}" destId="{4CFD1CB8-00D6-4E7F-B011-520684A4714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8AC97-C67C-492A-AAD8-E9949455E52E}">
      <dsp:nvSpPr>
        <dsp:cNvPr id="0" name=""/>
        <dsp:cNvSpPr/>
      </dsp:nvSpPr>
      <dsp:spPr>
        <a:xfrm>
          <a:off x="3654582" y="162856"/>
          <a:ext cx="2463404" cy="1761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i="0" kern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Epäasiallista käytöstä kokenut huomauttaa käytöksestä häiritsijälle</a:t>
          </a:r>
          <a:endParaRPr lang="fi-FI" sz="1600" kern="1200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4015339" y="420849"/>
        <a:ext cx="1741890" cy="1245697"/>
      </dsp:txXfrm>
    </dsp:sp>
    <dsp:sp modelId="{923C376D-0EA4-4F87-9D6D-FE86071CD8A2}">
      <dsp:nvSpPr>
        <dsp:cNvPr id="0" name=""/>
        <dsp:cNvSpPr/>
      </dsp:nvSpPr>
      <dsp:spPr>
        <a:xfrm rot="820932">
          <a:off x="6203755" y="1144201"/>
          <a:ext cx="389273" cy="535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/>
        </a:p>
      </dsp:txBody>
      <dsp:txXfrm>
        <a:off x="6205412" y="1237433"/>
        <a:ext cx="272491" cy="321134"/>
      </dsp:txXfrm>
    </dsp:sp>
    <dsp:sp modelId="{93158916-F3FC-42F1-9C5F-4C81B5A20EAA}">
      <dsp:nvSpPr>
        <dsp:cNvPr id="0" name=""/>
        <dsp:cNvSpPr/>
      </dsp:nvSpPr>
      <dsp:spPr>
        <a:xfrm>
          <a:off x="6713724" y="865903"/>
          <a:ext cx="2311099" cy="1807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i="0" kern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Toimielimen puheenjohtajisto puuttuu asiaan</a:t>
          </a:r>
          <a:endParaRPr lang="fi-FI" sz="1600" kern="1200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7052177" y="1130675"/>
        <a:ext cx="1634193" cy="1278430"/>
      </dsp:txXfrm>
    </dsp:sp>
    <dsp:sp modelId="{5B877504-F394-4DBF-93CD-E24723A493C8}">
      <dsp:nvSpPr>
        <dsp:cNvPr id="0" name=""/>
        <dsp:cNvSpPr/>
      </dsp:nvSpPr>
      <dsp:spPr>
        <a:xfrm rot="7144924">
          <a:off x="6957989" y="2714939"/>
          <a:ext cx="473648" cy="535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/>
        </a:p>
      </dsp:txBody>
      <dsp:txXfrm rot="10800000">
        <a:off x="7063569" y="2759893"/>
        <a:ext cx="331554" cy="321134"/>
      </dsp:txXfrm>
    </dsp:sp>
    <dsp:sp modelId="{3B445F53-27AB-421E-AF1E-8D91446245F6}">
      <dsp:nvSpPr>
        <dsp:cNvPr id="0" name=""/>
        <dsp:cNvSpPr/>
      </dsp:nvSpPr>
      <dsp:spPr>
        <a:xfrm>
          <a:off x="5240229" y="3333761"/>
          <a:ext cx="2552275" cy="1737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i="0" kern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 Valtuuston ja valtuustoryhmän puheenjohtajiston käsittely</a:t>
          </a:r>
          <a:r>
            <a:rPr lang="fi-FI" sz="1600" b="0" i="0" kern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 </a:t>
          </a:r>
          <a:endParaRPr lang="fi-FI" sz="16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5614001" y="3588172"/>
        <a:ext cx="1804731" cy="1228407"/>
      </dsp:txXfrm>
    </dsp:sp>
    <dsp:sp modelId="{CC2A9DE6-98D3-4B0E-BD6C-5AA43E5B345F}">
      <dsp:nvSpPr>
        <dsp:cNvPr id="0" name=""/>
        <dsp:cNvSpPr/>
      </dsp:nvSpPr>
      <dsp:spPr>
        <a:xfrm rot="10713429">
          <a:off x="4566764" y="3977868"/>
          <a:ext cx="476630" cy="535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/>
        </a:p>
      </dsp:txBody>
      <dsp:txXfrm rot="10800000">
        <a:off x="4709730" y="4083112"/>
        <a:ext cx="333641" cy="321134"/>
      </dsp:txXfrm>
    </dsp:sp>
    <dsp:sp modelId="{2788FB4F-B599-4553-8CDF-E86A9FA1C2E4}">
      <dsp:nvSpPr>
        <dsp:cNvPr id="0" name=""/>
        <dsp:cNvSpPr/>
      </dsp:nvSpPr>
      <dsp:spPr>
        <a:xfrm>
          <a:off x="2036000" y="3261318"/>
          <a:ext cx="2306548" cy="2049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i="0" kern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Valtuuston puheenjohtajisto tai kirkkoherra huolehtii häirinnän loppumisesta</a:t>
          </a:r>
          <a:endParaRPr lang="fi-FI" sz="1600" b="1" kern="1200" dirty="0">
            <a:solidFill>
              <a:schemeClr val="tx1"/>
            </a:solidFill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2373786" y="3561493"/>
        <a:ext cx="1630976" cy="1449370"/>
      </dsp:txXfrm>
    </dsp:sp>
    <dsp:sp modelId="{29D54719-3E43-4456-9E37-783D5356F2A4}">
      <dsp:nvSpPr>
        <dsp:cNvPr id="0" name=""/>
        <dsp:cNvSpPr/>
      </dsp:nvSpPr>
      <dsp:spPr>
        <a:xfrm rot="14690182">
          <a:off x="2493486" y="2838544"/>
          <a:ext cx="282851" cy="535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/>
        </a:p>
      </dsp:txBody>
      <dsp:txXfrm rot="10800000">
        <a:off x="2553954" y="2983989"/>
        <a:ext cx="197996" cy="321134"/>
      </dsp:txXfrm>
    </dsp:sp>
    <dsp:sp modelId="{E4AB7FB6-E131-4CEA-A865-42A0A1FD5B7F}">
      <dsp:nvSpPr>
        <dsp:cNvPr id="0" name=""/>
        <dsp:cNvSpPr/>
      </dsp:nvSpPr>
      <dsp:spPr>
        <a:xfrm>
          <a:off x="982550" y="976719"/>
          <a:ext cx="2222276" cy="1954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Toimenpiteiden toteutumisen seuranta</a:t>
          </a:r>
        </a:p>
      </dsp:txBody>
      <dsp:txXfrm>
        <a:off x="1307995" y="1262987"/>
        <a:ext cx="1571386" cy="1382224"/>
      </dsp:txXfrm>
    </dsp:sp>
    <dsp:sp modelId="{8E1D5FF2-BE8C-4AA0-878A-F9850C597E47}">
      <dsp:nvSpPr>
        <dsp:cNvPr id="0" name=""/>
        <dsp:cNvSpPr/>
      </dsp:nvSpPr>
      <dsp:spPr>
        <a:xfrm rot="20516625">
          <a:off x="3265517" y="1247222"/>
          <a:ext cx="351177" cy="535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/>
        </a:p>
      </dsp:txBody>
      <dsp:txXfrm>
        <a:off x="3268111" y="1370593"/>
        <a:ext cx="245824" cy="321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5A4BF-A7B4-4FCF-8E54-DFF77CF15362}" type="datetimeFigureOut">
              <a:rPr lang="fi-FI" smtClean="0"/>
              <a:t>16.1.2023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B2497-B4B3-4878-9209-9753D80BD2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06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271130-7077-F24C-B207-268C703977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95661" y="1225826"/>
            <a:ext cx="4406348" cy="44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0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A8C9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4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63AA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4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8">
            <a:extLst>
              <a:ext uri="{FF2B5EF4-FFF2-40B4-BE49-F238E27FC236}">
                <a16:creationId xmlns:a16="http://schemas.microsoft.com/office/drawing/2014/main" id="{3D39B211-7891-440F-89FF-DEA1D97F38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2474" y="453599"/>
            <a:ext cx="9386325" cy="5943599"/>
          </a:xfrm>
          <a:custGeom>
            <a:avLst/>
            <a:gdLst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0 w 8172450"/>
              <a:gd name="connsiteY5" fmla="*/ 5943599 h 5943599"/>
              <a:gd name="connsiteX6" fmla="*/ 0 w 8172450"/>
              <a:gd name="connsiteY6" fmla="*/ 5943599 h 5943599"/>
              <a:gd name="connsiteX7" fmla="*/ 0 w 8172450"/>
              <a:gd name="connsiteY7" fmla="*/ 0 h 5943599"/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0 w 8172450"/>
              <a:gd name="connsiteY5" fmla="*/ 5943599 h 5943599"/>
              <a:gd name="connsiteX6" fmla="*/ 1504950 w 8172450"/>
              <a:gd name="connsiteY6" fmla="*/ 5114924 h 5943599"/>
              <a:gd name="connsiteX7" fmla="*/ 0 w 8172450"/>
              <a:gd name="connsiteY7" fmla="*/ 0 h 5943599"/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3181350 w 8172450"/>
              <a:gd name="connsiteY5" fmla="*/ 5943599 h 5943599"/>
              <a:gd name="connsiteX6" fmla="*/ 1504950 w 8172450"/>
              <a:gd name="connsiteY6" fmla="*/ 5114924 h 5943599"/>
              <a:gd name="connsiteX7" fmla="*/ 0 w 8172450"/>
              <a:gd name="connsiteY7" fmla="*/ 0 h 5943599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1504950 w 8172450"/>
              <a:gd name="connsiteY6" fmla="*/ 5114924 h 5953124"/>
              <a:gd name="connsiteX7" fmla="*/ 0 w 8172450"/>
              <a:gd name="connsiteY7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1504950 w 8172450"/>
              <a:gd name="connsiteY6" fmla="*/ 5114924 h 5953124"/>
              <a:gd name="connsiteX7" fmla="*/ 0 w 8172450"/>
              <a:gd name="connsiteY7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200395 w 8372845"/>
              <a:gd name="connsiteY0" fmla="*/ 0 h 5953124"/>
              <a:gd name="connsiteX1" fmla="*/ 8372845 w 8372845"/>
              <a:gd name="connsiteY1" fmla="*/ 0 h 5953124"/>
              <a:gd name="connsiteX2" fmla="*/ 8372845 w 8372845"/>
              <a:gd name="connsiteY2" fmla="*/ 0 h 5953124"/>
              <a:gd name="connsiteX3" fmla="*/ 8372845 w 8372845"/>
              <a:gd name="connsiteY3" fmla="*/ 5943599 h 5953124"/>
              <a:gd name="connsiteX4" fmla="*/ 8372845 w 8372845"/>
              <a:gd name="connsiteY4" fmla="*/ 5943599 h 5953124"/>
              <a:gd name="connsiteX5" fmla="*/ 2991220 w 8372845"/>
              <a:gd name="connsiteY5" fmla="*/ 5953124 h 5953124"/>
              <a:gd name="connsiteX6" fmla="*/ 200395 w 8372845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9374785"/>
              <a:gd name="connsiteY0" fmla="*/ 0 h 5953124"/>
              <a:gd name="connsiteX1" fmla="*/ 9374785 w 9374785"/>
              <a:gd name="connsiteY1" fmla="*/ 0 h 5953124"/>
              <a:gd name="connsiteX2" fmla="*/ 9374785 w 9374785"/>
              <a:gd name="connsiteY2" fmla="*/ 0 h 5953124"/>
              <a:gd name="connsiteX3" fmla="*/ 9374785 w 9374785"/>
              <a:gd name="connsiteY3" fmla="*/ 5943599 h 5953124"/>
              <a:gd name="connsiteX4" fmla="*/ 9374785 w 9374785"/>
              <a:gd name="connsiteY4" fmla="*/ 5943599 h 5953124"/>
              <a:gd name="connsiteX5" fmla="*/ 3993160 w 9374785"/>
              <a:gd name="connsiteY5" fmla="*/ 5953124 h 5953124"/>
              <a:gd name="connsiteX6" fmla="*/ 0 w 9374785"/>
              <a:gd name="connsiteY6" fmla="*/ 0 h 5953124"/>
              <a:gd name="connsiteX0" fmla="*/ 0 w 9374785"/>
              <a:gd name="connsiteY0" fmla="*/ 0 h 5943599"/>
              <a:gd name="connsiteX1" fmla="*/ 9374785 w 9374785"/>
              <a:gd name="connsiteY1" fmla="*/ 0 h 5943599"/>
              <a:gd name="connsiteX2" fmla="*/ 9374785 w 9374785"/>
              <a:gd name="connsiteY2" fmla="*/ 0 h 5943599"/>
              <a:gd name="connsiteX3" fmla="*/ 9374785 w 9374785"/>
              <a:gd name="connsiteY3" fmla="*/ 5943599 h 5943599"/>
              <a:gd name="connsiteX4" fmla="*/ 9374785 w 9374785"/>
              <a:gd name="connsiteY4" fmla="*/ 5943599 h 5943599"/>
              <a:gd name="connsiteX5" fmla="*/ 2743114 w 9374785"/>
              <a:gd name="connsiteY5" fmla="*/ 5943599 h 5943599"/>
              <a:gd name="connsiteX6" fmla="*/ 0 w 9374785"/>
              <a:gd name="connsiteY6" fmla="*/ 0 h 5943599"/>
              <a:gd name="connsiteX0" fmla="*/ 0 w 9403412"/>
              <a:gd name="connsiteY0" fmla="*/ 0 h 5943599"/>
              <a:gd name="connsiteX1" fmla="*/ 9403412 w 9403412"/>
              <a:gd name="connsiteY1" fmla="*/ 0 h 5943599"/>
              <a:gd name="connsiteX2" fmla="*/ 9403412 w 9403412"/>
              <a:gd name="connsiteY2" fmla="*/ 0 h 5943599"/>
              <a:gd name="connsiteX3" fmla="*/ 9403412 w 9403412"/>
              <a:gd name="connsiteY3" fmla="*/ 5943599 h 5943599"/>
              <a:gd name="connsiteX4" fmla="*/ 9403412 w 9403412"/>
              <a:gd name="connsiteY4" fmla="*/ 5943599 h 5943599"/>
              <a:gd name="connsiteX5" fmla="*/ 2771741 w 9403412"/>
              <a:gd name="connsiteY5" fmla="*/ 5943599 h 5943599"/>
              <a:gd name="connsiteX6" fmla="*/ 0 w 9403412"/>
              <a:gd name="connsiteY6" fmla="*/ 0 h 5943599"/>
              <a:gd name="connsiteX0" fmla="*/ 0 w 9403412"/>
              <a:gd name="connsiteY0" fmla="*/ 0 h 5943599"/>
              <a:gd name="connsiteX1" fmla="*/ 9403412 w 9403412"/>
              <a:gd name="connsiteY1" fmla="*/ 0 h 5943599"/>
              <a:gd name="connsiteX2" fmla="*/ 9403412 w 9403412"/>
              <a:gd name="connsiteY2" fmla="*/ 0 h 5943599"/>
              <a:gd name="connsiteX3" fmla="*/ 9403412 w 9403412"/>
              <a:gd name="connsiteY3" fmla="*/ 5943599 h 5943599"/>
              <a:gd name="connsiteX4" fmla="*/ 9403412 w 9403412"/>
              <a:gd name="connsiteY4" fmla="*/ 5943599 h 5943599"/>
              <a:gd name="connsiteX5" fmla="*/ 2771741 w 9403412"/>
              <a:gd name="connsiteY5" fmla="*/ 5943599 h 5943599"/>
              <a:gd name="connsiteX6" fmla="*/ 0 w 9403412"/>
              <a:gd name="connsiteY6" fmla="*/ 0 h 594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03412" h="5943599">
                <a:moveTo>
                  <a:pt x="0" y="0"/>
                </a:moveTo>
                <a:lnTo>
                  <a:pt x="9403412" y="0"/>
                </a:lnTo>
                <a:lnTo>
                  <a:pt x="9403412" y="0"/>
                </a:lnTo>
                <a:lnTo>
                  <a:pt x="9403412" y="5943599"/>
                </a:lnTo>
                <a:lnTo>
                  <a:pt x="9403412" y="5943599"/>
                </a:lnTo>
                <a:lnTo>
                  <a:pt x="2771741" y="5943599"/>
                </a:lnTo>
                <a:cubicBezTo>
                  <a:pt x="3123994" y="4010024"/>
                  <a:pt x="2389569" y="1582737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6" y="1798638"/>
            <a:ext cx="3752850" cy="3173412"/>
          </a:xfrm>
        </p:spPr>
        <p:txBody>
          <a:bodyPr anchor="ctr" anchorCtr="0"/>
          <a:lstStyle>
            <a:lvl1pPr algn="l">
              <a:defRPr sz="3200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9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7A5EF4-27CF-46BD-AF82-7C57AA00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3A58BE-1C2A-434D-879D-FC2F9077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A069-D295-4E87-A5FE-D144CC78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3863063-A133-4924-B59E-5DEA2E619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5" y="6424386"/>
            <a:ext cx="2825502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450" y="1825625"/>
            <a:ext cx="4644000" cy="3708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0350" y="1825625"/>
            <a:ext cx="4644000" cy="3708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F88C4A-2830-46C9-A508-8EED9360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73F92F-F815-43A1-BE8A-B12AD62B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63D49B3-BA85-4C84-9B5F-7B488068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B4AC986-528E-40FD-8D26-0A08CF6B5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5" y="6424386"/>
            <a:ext cx="2825502" cy="128016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EC88ABB4-9D3E-4215-939B-9DC0BB8C624E}"/>
              </a:ext>
            </a:extLst>
          </p:cNvPr>
          <p:cNvCxnSpPr/>
          <p:nvPr userDrawn="1"/>
        </p:nvCxnSpPr>
        <p:spPr>
          <a:xfrm>
            <a:off x="6067425" y="1952625"/>
            <a:ext cx="0" cy="348615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708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5219699" cy="9239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885949"/>
            <a:ext cx="4895849" cy="40386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3863063-A133-4924-B59E-5DEA2E619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5" y="6424386"/>
            <a:ext cx="2825502" cy="128016"/>
          </a:xfrm>
          <a:prstGeom prst="rect">
            <a:avLst/>
          </a:prstGeom>
        </p:spPr>
      </p:pic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4025"/>
            <a:ext cx="5632450" cy="5943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487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5219699" cy="9239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885949"/>
            <a:ext cx="4895849" cy="40386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3863063-A133-4924-B59E-5DEA2E619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5" y="6424386"/>
            <a:ext cx="2825502" cy="128016"/>
          </a:xfrm>
          <a:prstGeom prst="rect">
            <a:avLst/>
          </a:prstGeom>
        </p:spPr>
      </p:pic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27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7A5EF4-27CF-46BD-AF82-7C57AA00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3A58BE-1C2A-434D-879D-FC2F9077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A069-D295-4E87-A5FE-D144CC78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3863063-A133-4924-B59E-5DEA2E619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5" y="6424386"/>
            <a:ext cx="2825502" cy="128016"/>
          </a:xfrm>
          <a:prstGeom prst="rect">
            <a:avLst/>
          </a:prstGeom>
        </p:spPr>
      </p:pic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0ECD5345-B390-47DB-8286-9AC8C82756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926" y="1666874"/>
            <a:ext cx="10344148" cy="403860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549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30F60D-D5E5-4C15-B64A-95D79DD6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8F2C1A-DD76-4563-A847-8C6E39EC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45694FF-E16E-46C0-873A-EBE55522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0937FE7-4596-4169-96D4-C453F8B1D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5" y="6424386"/>
            <a:ext cx="2825502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7CE7ED-1BB2-4E9B-912E-95A29C9B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993AD9-C14E-4EB5-8574-1ABA0666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11B95E-4CB8-4FEF-A886-AB217B87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D3B1FD-B8F7-46FF-B98F-5C46637E9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5" y="6424386"/>
            <a:ext cx="2825502" cy="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A205233-99EB-46DF-99F8-5F81C0C7F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0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028" y="1889818"/>
            <a:ext cx="6648450" cy="2078037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97028" y="4196455"/>
            <a:ext cx="6648450" cy="18288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C22AD03-F527-9B42-B1A4-5CACD5EDA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9800000">
            <a:off x="8202328" y="-217452"/>
            <a:ext cx="4140397" cy="414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5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36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A8C9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0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63AA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4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A8C9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61559A2-F2E9-4340-BC1A-DC9B56064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63AA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DEA87BD-E2B0-4DF5-A609-1F755011D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2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A4E4411-83B3-4B00-848F-6452904C3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1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2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A8C9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2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E1FFD6B3-B838-4F20-9839-3F1564727C5E}"/>
              </a:ext>
            </a:extLst>
          </p:cNvPr>
          <p:cNvSpPr>
            <a:spLocks/>
          </p:cNvSpPr>
          <p:nvPr userDrawn="1"/>
        </p:nvSpPr>
        <p:spPr bwMode="auto">
          <a:xfrm>
            <a:off x="3570288" y="452438"/>
            <a:ext cx="8158163" cy="5953125"/>
          </a:xfrm>
          <a:custGeom>
            <a:avLst/>
            <a:gdLst>
              <a:gd name="T0" fmla="*/ 22640 w 22640"/>
              <a:gd name="T1" fmla="*/ 16510 h 16510"/>
              <a:gd name="T2" fmla="*/ 22640 w 22640"/>
              <a:gd name="T3" fmla="*/ 0 h 16510"/>
              <a:gd name="T4" fmla="*/ 0 w 22640"/>
              <a:gd name="T5" fmla="*/ 0 h 16510"/>
              <a:gd name="T6" fmla="*/ 7561 w 22640"/>
              <a:gd name="T7" fmla="*/ 10679 h 16510"/>
              <a:gd name="T8" fmla="*/ 7721 w 22640"/>
              <a:gd name="T9" fmla="*/ 16510 h 16510"/>
              <a:gd name="T10" fmla="*/ 22640 w 2264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40" h="16510">
                <a:moveTo>
                  <a:pt x="22640" y="16510"/>
                </a:moveTo>
                <a:lnTo>
                  <a:pt x="22640" y="0"/>
                </a:lnTo>
                <a:lnTo>
                  <a:pt x="0" y="0"/>
                </a:lnTo>
                <a:cubicBezTo>
                  <a:pt x="3784" y="2455"/>
                  <a:pt x="6588" y="6187"/>
                  <a:pt x="7561" y="10679"/>
                </a:cubicBezTo>
                <a:cubicBezTo>
                  <a:pt x="7990" y="12657"/>
                  <a:pt x="8024" y="14622"/>
                  <a:pt x="7721" y="16510"/>
                </a:cubicBezTo>
                <a:lnTo>
                  <a:pt x="22640" y="16510"/>
                </a:lnTo>
                <a:close/>
              </a:path>
            </a:pathLst>
          </a:custGeom>
          <a:solidFill>
            <a:srgbClr val="63AAB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8">
            <a:extLst>
              <a:ext uri="{FF2B5EF4-FFF2-40B4-BE49-F238E27FC236}">
                <a16:creationId xmlns:a16="http://schemas.microsoft.com/office/drawing/2014/main" id="{3D39B211-7891-440F-89FF-DEA1D97F38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200" y="453600"/>
            <a:ext cx="8157600" cy="5953124"/>
          </a:xfrm>
          <a:custGeom>
            <a:avLst/>
            <a:gdLst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0 w 8172450"/>
              <a:gd name="connsiteY5" fmla="*/ 5943599 h 5943599"/>
              <a:gd name="connsiteX6" fmla="*/ 0 w 8172450"/>
              <a:gd name="connsiteY6" fmla="*/ 5943599 h 5943599"/>
              <a:gd name="connsiteX7" fmla="*/ 0 w 8172450"/>
              <a:gd name="connsiteY7" fmla="*/ 0 h 5943599"/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0 w 8172450"/>
              <a:gd name="connsiteY5" fmla="*/ 5943599 h 5943599"/>
              <a:gd name="connsiteX6" fmla="*/ 1504950 w 8172450"/>
              <a:gd name="connsiteY6" fmla="*/ 5114924 h 5943599"/>
              <a:gd name="connsiteX7" fmla="*/ 0 w 8172450"/>
              <a:gd name="connsiteY7" fmla="*/ 0 h 5943599"/>
              <a:gd name="connsiteX0" fmla="*/ 0 w 8172450"/>
              <a:gd name="connsiteY0" fmla="*/ 0 h 5943599"/>
              <a:gd name="connsiteX1" fmla="*/ 8172450 w 8172450"/>
              <a:gd name="connsiteY1" fmla="*/ 0 h 5943599"/>
              <a:gd name="connsiteX2" fmla="*/ 8172450 w 8172450"/>
              <a:gd name="connsiteY2" fmla="*/ 0 h 5943599"/>
              <a:gd name="connsiteX3" fmla="*/ 8172450 w 8172450"/>
              <a:gd name="connsiteY3" fmla="*/ 5943599 h 5943599"/>
              <a:gd name="connsiteX4" fmla="*/ 8172450 w 8172450"/>
              <a:gd name="connsiteY4" fmla="*/ 5943599 h 5943599"/>
              <a:gd name="connsiteX5" fmla="*/ 3181350 w 8172450"/>
              <a:gd name="connsiteY5" fmla="*/ 5943599 h 5943599"/>
              <a:gd name="connsiteX6" fmla="*/ 1504950 w 8172450"/>
              <a:gd name="connsiteY6" fmla="*/ 5114924 h 5943599"/>
              <a:gd name="connsiteX7" fmla="*/ 0 w 8172450"/>
              <a:gd name="connsiteY7" fmla="*/ 0 h 5943599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1504950 w 8172450"/>
              <a:gd name="connsiteY6" fmla="*/ 5114924 h 5953124"/>
              <a:gd name="connsiteX7" fmla="*/ 0 w 8172450"/>
              <a:gd name="connsiteY7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1504950 w 8172450"/>
              <a:gd name="connsiteY6" fmla="*/ 5114924 h 5953124"/>
              <a:gd name="connsiteX7" fmla="*/ 0 w 8172450"/>
              <a:gd name="connsiteY7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200395 w 8372845"/>
              <a:gd name="connsiteY0" fmla="*/ 0 h 5953124"/>
              <a:gd name="connsiteX1" fmla="*/ 8372845 w 8372845"/>
              <a:gd name="connsiteY1" fmla="*/ 0 h 5953124"/>
              <a:gd name="connsiteX2" fmla="*/ 8372845 w 8372845"/>
              <a:gd name="connsiteY2" fmla="*/ 0 h 5953124"/>
              <a:gd name="connsiteX3" fmla="*/ 8372845 w 8372845"/>
              <a:gd name="connsiteY3" fmla="*/ 5943599 h 5953124"/>
              <a:gd name="connsiteX4" fmla="*/ 8372845 w 8372845"/>
              <a:gd name="connsiteY4" fmla="*/ 5943599 h 5953124"/>
              <a:gd name="connsiteX5" fmla="*/ 2991220 w 8372845"/>
              <a:gd name="connsiteY5" fmla="*/ 5953124 h 5953124"/>
              <a:gd name="connsiteX6" fmla="*/ 200395 w 8372845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  <a:gd name="connsiteX0" fmla="*/ 0 w 8172450"/>
              <a:gd name="connsiteY0" fmla="*/ 0 h 5953124"/>
              <a:gd name="connsiteX1" fmla="*/ 8172450 w 8172450"/>
              <a:gd name="connsiteY1" fmla="*/ 0 h 5953124"/>
              <a:gd name="connsiteX2" fmla="*/ 8172450 w 8172450"/>
              <a:gd name="connsiteY2" fmla="*/ 0 h 5953124"/>
              <a:gd name="connsiteX3" fmla="*/ 8172450 w 8172450"/>
              <a:gd name="connsiteY3" fmla="*/ 5943599 h 5953124"/>
              <a:gd name="connsiteX4" fmla="*/ 8172450 w 8172450"/>
              <a:gd name="connsiteY4" fmla="*/ 5943599 h 5953124"/>
              <a:gd name="connsiteX5" fmla="*/ 2790825 w 8172450"/>
              <a:gd name="connsiteY5" fmla="*/ 5953124 h 5953124"/>
              <a:gd name="connsiteX6" fmla="*/ 0 w 8172450"/>
              <a:gd name="connsiteY6" fmla="*/ 0 h 595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2450" h="5953124">
                <a:moveTo>
                  <a:pt x="0" y="0"/>
                </a:moveTo>
                <a:lnTo>
                  <a:pt x="8172450" y="0"/>
                </a:lnTo>
                <a:lnTo>
                  <a:pt x="8172450" y="0"/>
                </a:lnTo>
                <a:lnTo>
                  <a:pt x="8172450" y="5943599"/>
                </a:lnTo>
                <a:lnTo>
                  <a:pt x="8172450" y="5943599"/>
                </a:lnTo>
                <a:lnTo>
                  <a:pt x="2790825" y="5953124"/>
                </a:lnTo>
                <a:cubicBezTo>
                  <a:pt x="3143078" y="4019549"/>
                  <a:pt x="2437281" y="1554162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7A4ACC68-3B52-453C-903D-7E3988CD6EF6}"/>
              </a:ext>
            </a:extLst>
          </p:cNvPr>
          <p:cNvSpPr>
            <a:spLocks/>
          </p:cNvSpPr>
          <p:nvPr userDrawn="1"/>
        </p:nvSpPr>
        <p:spPr bwMode="auto">
          <a:xfrm>
            <a:off x="454026" y="452438"/>
            <a:ext cx="11283950" cy="5953125"/>
          </a:xfrm>
          <a:custGeom>
            <a:avLst/>
            <a:gdLst>
              <a:gd name="T0" fmla="*/ 6368 w 31330"/>
              <a:gd name="T1" fmla="*/ 16510 h 16510"/>
              <a:gd name="T2" fmla="*/ 31330 w 31330"/>
              <a:gd name="T3" fmla="*/ 16510 h 16510"/>
              <a:gd name="T4" fmla="*/ 31330 w 31330"/>
              <a:gd name="T5" fmla="*/ 0 h 16510"/>
              <a:gd name="T6" fmla="*/ 0 w 31330"/>
              <a:gd name="T7" fmla="*/ 0 h 16510"/>
              <a:gd name="T8" fmla="*/ 0 w 31330"/>
              <a:gd name="T9" fmla="*/ 11001 h 16510"/>
              <a:gd name="T10" fmla="*/ 6368 w 31330"/>
              <a:gd name="T11" fmla="*/ 16510 h 16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30" h="16510">
                <a:moveTo>
                  <a:pt x="6368" y="16510"/>
                </a:moveTo>
                <a:lnTo>
                  <a:pt x="31330" y="16510"/>
                </a:lnTo>
                <a:lnTo>
                  <a:pt x="31330" y="0"/>
                </a:lnTo>
                <a:lnTo>
                  <a:pt x="0" y="0"/>
                </a:lnTo>
                <a:lnTo>
                  <a:pt x="0" y="11001"/>
                </a:lnTo>
                <a:cubicBezTo>
                  <a:pt x="2544" y="12343"/>
                  <a:pt x="4738" y="14223"/>
                  <a:pt x="6368" y="16510"/>
                </a:cubicBezTo>
                <a:close/>
              </a:path>
            </a:pathLst>
          </a:custGeom>
          <a:solidFill>
            <a:srgbClr val="F9A7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4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7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4DC59AC-8B24-4B94-A9F5-DB83FA73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10EC48-3E5E-446A-B93A-31AB46F2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6" y="1885949"/>
            <a:ext cx="9579768" cy="4038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BDFECE-887D-48C0-8F72-A9B5B8F29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4669" y="6404183"/>
            <a:ext cx="831056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F74D5D-83C8-4E94-8EBC-8825527D9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88893" y="6404183"/>
            <a:ext cx="4114800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710967-13A6-4016-9913-7F0F32A5D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507" y="6404183"/>
            <a:ext cx="490538" cy="18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18FF34F7-B517-4F65-A8A6-D2214EC18EA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73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63" r:id="rId3"/>
    <p:sldLayoutId id="2147483664" r:id="rId4"/>
    <p:sldLayoutId id="2147483674" r:id="rId5"/>
    <p:sldLayoutId id="2147483675" r:id="rId6"/>
    <p:sldLayoutId id="2147483676" r:id="rId7"/>
    <p:sldLayoutId id="2147483662" r:id="rId8"/>
    <p:sldLayoutId id="2147483661" r:id="rId9"/>
    <p:sldLayoutId id="2147483666" r:id="rId10"/>
    <p:sldLayoutId id="2147483667" r:id="rId11"/>
    <p:sldLayoutId id="2147483668" r:id="rId12"/>
    <p:sldLayoutId id="2147483650" r:id="rId13"/>
    <p:sldLayoutId id="2147483652" r:id="rId14"/>
    <p:sldLayoutId id="2147483671" r:id="rId15"/>
    <p:sldLayoutId id="2147483672" r:id="rId16"/>
    <p:sldLayoutId id="2147483673" r:id="rId17"/>
    <p:sldLayoutId id="2147483654" r:id="rId18"/>
    <p:sldLayoutId id="2147483655" r:id="rId19"/>
    <p:sldLayoutId id="2147483665" r:id="rId20"/>
    <p:sldLayoutId id="2147483678" r:id="rId21"/>
    <p:sldLayoutId id="2147483669" r:id="rId22"/>
    <p:sldLayoutId id="2147483670" r:id="rId2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SzPct val="70000"/>
        <a:buFont typeface="Franklin Gothic Book" panose="020B05030201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192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1675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rikaty/Desktop/TTK_SEURAKUNTA_ESITE%20Folder/TTK%20seurakunta_isokuva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file:////Users/marikaty/Desktop/TKK_seurakunta_erilliset_nelio.png" TargetMode="External"/><Relationship Id="rId3" Type="http://schemas.openxmlformats.org/officeDocument/2006/relationships/image" Target="file:////Users/marikaty/Desktop/TKK_seurakunta_erilliset_nelio6.png" TargetMode="External"/><Relationship Id="rId7" Type="http://schemas.openxmlformats.org/officeDocument/2006/relationships/image" Target="file:////Users/marikaty/Desktop/TKK_seurakunta_erilliset_nelio4.png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file:////Users/marikaty/Desktop/TKK_seurakunta_erilliset_nelio2.png" TargetMode="External"/><Relationship Id="rId5" Type="http://schemas.openxmlformats.org/officeDocument/2006/relationships/image" Target="file:////Users/marikaty/Desktop/TKK_seurakunta_erilliset_nelio5.png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file:////Users/marikaty/Desktop/TKK_seurakunta_erilliset_nelio3.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marko.pasma@dtl.fi" TargetMode="External"/><Relationship Id="rId3" Type="http://schemas.openxmlformats.org/officeDocument/2006/relationships/hyperlink" Target="mailto:paula.aaltonen@kirkonalat.fi" TargetMode="External"/><Relationship Id="rId7" Type="http://schemas.openxmlformats.org/officeDocument/2006/relationships/hyperlink" Target="mailto:heta.laurell@evl.fi" TargetMode="External"/><Relationship Id="rId2" Type="http://schemas.openxmlformats.org/officeDocument/2006/relationships/hyperlink" Target="mailto:arja.lusa@knt.fi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mikko.kuivalainen@ttk.fi" TargetMode="External"/><Relationship Id="rId5" Type="http://schemas.openxmlformats.org/officeDocument/2006/relationships/hyperlink" Target="mailto:ilari.huhtasalo@akiliitot.fi" TargetMode="External"/><Relationship Id="rId10" Type="http://schemas.openxmlformats.org/officeDocument/2006/relationships/hyperlink" Target="mailto:meri.westerberg@evl.fi" TargetMode="External"/><Relationship Id="rId4" Type="http://schemas.openxmlformats.org/officeDocument/2006/relationships/hyperlink" Target="mailto:keijo.hiltunen@jhl.fi" TargetMode="External"/><Relationship Id="rId9" Type="http://schemas.openxmlformats.org/officeDocument/2006/relationships/hyperlink" Target="mailto:viivi.vidgren@jytyliitto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rikaty/Desktop/TTK_SEURAKUNTA_ESITE%20Folder/TTK%20seurakunta_isokuva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rikaty/Desktop/TKK_seurakunta_erilliset_nelio4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E3CC2-209C-46E6-911A-220DC915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019" y="1581375"/>
            <a:ext cx="5363182" cy="1026553"/>
          </a:xfrm>
        </p:spPr>
        <p:txBody>
          <a:bodyPr/>
          <a:lstStyle/>
          <a:p>
            <a:r>
              <a:rPr lang="fi-FI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Hyvä käytös seurakunnan toimielimissä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A2909B1-3697-279E-CE1B-97A69E5EF89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9" y="2771806"/>
            <a:ext cx="4918681" cy="35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9ACD32-5DAD-4BFB-A9ED-F8263521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Jokainen on vastuussa omasta käytöksestään!</a:t>
            </a:r>
            <a:endParaRPr lang="fi-FI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771678-3E9C-4959-AA61-EA3486E1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1400175"/>
            <a:ext cx="9579768" cy="478506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Hyvän työskentelyilmapiirin luominen on jokaisen luottamushenkilön vastuulla</a:t>
            </a: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Keskustelutaidot kuuluvat vuorovaikutustaitoihin</a:t>
            </a:r>
          </a:p>
          <a:p>
            <a:pPr lvl="1"/>
            <a:r>
              <a:rPr lang="fi-FI" sz="21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</a:t>
            </a:r>
            <a:r>
              <a:rPr lang="fi-FI" sz="21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oisia ei keskeytetä </a:t>
            </a:r>
          </a:p>
          <a:p>
            <a:pPr lvl="1"/>
            <a:r>
              <a:rPr lang="fi-FI" sz="21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Muille </a:t>
            </a:r>
            <a:r>
              <a:rPr lang="fi-FI" sz="21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ei huudeta eikä heitä nolata </a:t>
            </a:r>
          </a:p>
          <a:p>
            <a:pPr lvl="1"/>
            <a:r>
              <a:rPr lang="fi-FI" sz="21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</a:t>
            </a:r>
            <a:r>
              <a:rPr lang="fi-FI" sz="21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uunnellaan rauhassa toisen ihmisen mielipide, vaikka sitä ei itse kannattaisikaan</a:t>
            </a: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Jokaisella luottamushenkilöllä on vastuu olla rakentava 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 ratkaisukeskeinen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CDA2C4-3CB0-4A4F-A1D1-B72FD8CD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10</a:t>
            </a:fld>
            <a:endParaRPr lang="fi-FI"/>
          </a:p>
        </p:txBody>
      </p:sp>
      <p:sp>
        <p:nvSpPr>
          <p:cNvPr id="7" name="Pilvi 6">
            <a:extLst>
              <a:ext uri="{FF2B5EF4-FFF2-40B4-BE49-F238E27FC236}">
                <a16:creationId xmlns:a16="http://schemas.microsoft.com/office/drawing/2014/main" id="{6EFA064A-FA7B-4640-9968-B35FFF1AFE9A}"/>
              </a:ext>
            </a:extLst>
          </p:cNvPr>
          <p:cNvSpPr/>
          <p:nvPr/>
        </p:nvSpPr>
        <p:spPr>
          <a:xfrm>
            <a:off x="2898574" y="4279036"/>
            <a:ext cx="5280226" cy="21154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Suorapuheisuus ei oikeuta olemaan epäkohtelias!</a:t>
            </a:r>
          </a:p>
        </p:txBody>
      </p:sp>
    </p:spTree>
    <p:extLst>
      <p:ext uri="{BB962C8B-B14F-4D97-AF65-F5344CB8AC3E}">
        <p14:creationId xmlns:p14="http://schemas.microsoft.com/office/powerpoint/2010/main" val="119035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8CCE23-D352-42E2-91E8-B4587F0F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Luottamuksellisuus ja yksityisyydensuoja</a:t>
            </a:r>
            <a:r>
              <a:rPr lang="fi-FI" sz="3000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  <a:endParaRPr lang="fi-FI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F6FEEE-576E-47B4-BF1A-AA144C5DF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1191802"/>
            <a:ext cx="10324729" cy="4942668"/>
          </a:xfrm>
        </p:spPr>
        <p:txBody>
          <a:bodyPr/>
          <a:lstStyle/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</a:t>
            </a:r>
            <a:r>
              <a:rPr lang="fi-FI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irkkovaltuuston/yhteisen kirkkovaltuuston kokoukset ovat julkisia kokouksia. </a:t>
            </a:r>
          </a:p>
          <a:p>
            <a:r>
              <a:rPr lang="fi-FI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Muiden seurakunnan toimielinten kokoukset ovat suljettuja kokouksia.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Kun luottamushenkilö kertoo luottamustehtäväänsä liittyvistä asioista somessa, hänen täytyy ottaa huomioon suljetuissa kokouksissa käytyjen keskustelujen luottamuksellisuus sekä julkisuutta ja salassapitoa koskevat säännökset. </a:t>
            </a:r>
            <a:endParaRPr lang="fi-FI" b="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</a:t>
            </a:r>
            <a:r>
              <a:rPr lang="fi-FI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sian käsittelyyn liittyvät liitteet (esim. työsuojeluilmoitus tai sen vastine) ovat salassa </a:t>
            </a: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pidettäviä asiakirjoja.</a:t>
            </a: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Viranomaiset tai sen lukuun toimivat henkilöt </a:t>
            </a:r>
            <a:r>
              <a:rPr lang="fi-FI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EIVÄT SAA PALJASTAA </a:t>
            </a: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salassa pidettäviä tietoja sivullisille = kenellekään, jolla ei ole laissa säädettyä tiedonsaantioikeutta.</a:t>
            </a: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Laissa säädetyn tai viranomaisen määräämän salassapitovelvollisuuden rikkominen on säädetty rangaistavaksi teoksi</a:t>
            </a:r>
            <a:r>
              <a:rPr lang="fi-FI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fi-FI" sz="21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Salassapitorikokseen syyllistynyt voidaan tuomita sakkoon tai vankeuteen enintään yhdeksi vuodeksi (RL 38:1 §, RL 40:5 §). </a:t>
            </a:r>
            <a:endParaRPr lang="fi-FI" sz="21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249811-E44F-4E43-9087-35B9821E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985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DEE597-8F82-4BEC-84EE-AA80A9E24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10629578" cy="923925"/>
          </a:xfrm>
        </p:spPr>
        <p:txBody>
          <a:bodyPr/>
          <a:lstStyle/>
          <a:p>
            <a:r>
              <a:rPr lang="fi-FI" sz="30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r>
              <a:rPr lang="fi-FI" sz="3000" b="1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ollatoleranssi epäasialliselle kohtelulle ja käyttäytymiselle! </a:t>
            </a:r>
            <a:endParaRPr lang="fi-FI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A04FFC6-0E2F-4B18-BA25-0BAC0424D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1" y="1452821"/>
            <a:ext cx="5505855" cy="4607510"/>
          </a:xfrm>
        </p:spPr>
        <p:txBody>
          <a:bodyPr/>
          <a:lstStyle/>
          <a:p>
            <a:r>
              <a:rPr lang="fi-FI" sz="1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Nollatoleranssilla tarkoitetaan sellaista organisaatiokulttuuria, jossa epäasiallista käytöstä ei hyväksytä eikä suvaita kenenkään taholta </a:t>
            </a:r>
          </a:p>
          <a:p>
            <a:pPr marL="0" indent="0">
              <a:buNone/>
            </a:pPr>
            <a:endParaRPr lang="fi-FI" sz="1800" b="0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Minkäänlaista epäasiallista käytöstä, kiusaamista tai häirintää ei hyväksytä 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fi-FI" sz="1600" b="0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Epäasiallista kohtelua kokeva ottaa asian puheeksi 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fi-FI" sz="1600" b="0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</a:t>
            </a:r>
            <a:r>
              <a:rPr lang="fi-FI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okainen luottamushenkilö nostaa epäasiallisen kohtelun puheeksi ja puuttuu siihen sitä havaitessaan tai siitä kuullessaan 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fi-FI" sz="1600" b="0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Toimielimen puheenjohtaja/-varapuheenjohtaja puuttuu tilanteeseen asianmukaisesti ja viivytyksettä, jos havaitsee itse tai saa tiedon epäasiallisesta käytöksestä. 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F969EB-52F8-439C-A259-B0627868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12</a:t>
            </a:fld>
            <a:endParaRPr lang="fi-FI"/>
          </a:p>
        </p:txBody>
      </p:sp>
      <p:pic>
        <p:nvPicPr>
          <p:cNvPr id="9" name="Picture 6" descr="Näin lopetamme seksuaalisen häirinnän – 5 vinkkiä | Ohjelmavinkit | yle.fi">
            <a:extLst>
              <a:ext uri="{FF2B5EF4-FFF2-40B4-BE49-F238E27FC236}">
                <a16:creationId xmlns:a16="http://schemas.microsoft.com/office/drawing/2014/main" id="{BF1FC500-679B-4D50-9459-9002594B55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53" y="1322962"/>
            <a:ext cx="4727898" cy="473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2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AFD7D5-CC10-4D0D-BC10-7472AB8C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Käyttäytymisen aste-erot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5EAC47-43CB-45AF-AAE1-B8D621C77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937" y="1259122"/>
            <a:ext cx="4130539" cy="5711893"/>
          </a:xfrm>
        </p:spPr>
        <p:txBody>
          <a:bodyPr/>
          <a:lstStyle/>
          <a:p>
            <a:r>
              <a:rPr lang="fi-FI" b="1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</a:t>
            </a:r>
            <a:r>
              <a:rPr lang="fi-FI" b="1" i="0" dirty="0">
                <a:solidFill>
                  <a:srgbClr val="00B05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mmatillinen työkäyttäytyminen</a:t>
            </a:r>
          </a:p>
          <a:p>
            <a:pPr lvl="1"/>
            <a:r>
              <a:rPr lang="fi-FI" sz="1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Käyttäydytään hyvien tapojen mukaisesti</a:t>
            </a:r>
          </a:p>
          <a:p>
            <a:pPr lvl="1"/>
            <a:r>
              <a:rPr lang="fi-FI" sz="1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Kohdellaan kaikkia arvostavasti</a:t>
            </a:r>
          </a:p>
          <a:p>
            <a:pPr lvl="1"/>
            <a:r>
              <a:rPr lang="fi-FI" sz="1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Tehdään yhteistyötä asiallisesti kaikkien kanssa.</a:t>
            </a:r>
            <a:endParaRPr lang="fi-FI" sz="1800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endParaRPr lang="fi-FI" sz="1800" b="1" i="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fi-FI" b="1" i="0" dirty="0">
                <a:solidFill>
                  <a:srgbClr val="F181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Vastuuton käyttäytyminen</a:t>
            </a:r>
            <a:r>
              <a:rPr lang="fi-FI" b="0" i="0" dirty="0">
                <a:solidFill>
                  <a:srgbClr val="F181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 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yöyhteisön toimintaa häiritsevää ja hankaloittavaa käyttäytymistä, joka aiheuttaa mielipahaa, ärtymystä ja työmotivaation laskua muissa työyhteisön jäsenissä mutta </a:t>
            </a:r>
            <a:r>
              <a:rPr lang="fi-FI" sz="18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ei täytä 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varsinaisen epäasiallisen kohtelun tunnusmerkistöä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C3B763-9004-4F77-B43E-F22F60A98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577" y="1146106"/>
            <a:ext cx="5180930" cy="5086017"/>
          </a:xfrm>
        </p:spPr>
        <p:txBody>
          <a:bodyPr/>
          <a:lstStyle/>
          <a:p>
            <a:r>
              <a:rPr lang="fi-FI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Epäasiallinen kohtelu</a:t>
            </a:r>
          </a:p>
          <a:p>
            <a:pPr lvl="1"/>
            <a:r>
              <a:rPr lang="fi-FI" sz="1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Häirintää, kiusaamista ja muuta epäasiallista käytöstä. 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oi ilmetä monilla eri tavoilla ja sen kohteeksi voivat joutua niin seurakunnan työntekijät ja virkamiehet, esihenkilöt kuin toiset kirkkovaltuutetut</a:t>
            </a: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fi-FI" b="1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fi-FI" b="1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i-FI" b="1" i="0" dirty="0">
                <a:solidFill>
                  <a:srgbClr val="C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Häirintä ja henkinen väkivalta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ellainen yllä kuvattu lainvastainen toiminta tai käytös työssä, joka jatkuessaan on omiaan aiheuttamaan työntekijän terveydelle tai turvallisuudelle psyykkistä tai fyysistä haittaa tai vaaraa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85FBED-7748-4CE3-ABBC-1A4B6605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13</a:t>
            </a:fld>
            <a:endParaRPr lang="fi-FI"/>
          </a:p>
        </p:txBody>
      </p:sp>
      <p:pic>
        <p:nvPicPr>
          <p:cNvPr id="2050" name="Picture 2" descr="liikennevalot | Papunet">
            <a:extLst>
              <a:ext uri="{FF2B5EF4-FFF2-40B4-BE49-F238E27FC236}">
                <a16:creationId xmlns:a16="http://schemas.microsoft.com/office/drawing/2014/main" id="{5CE390A8-2BA0-4003-BBCB-8090EF0D5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42" y="2738080"/>
            <a:ext cx="1708535" cy="18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2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1579DB4C-AC3E-4F87-AEA5-3705F69A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3" y="476250"/>
            <a:ext cx="11115703" cy="923925"/>
          </a:xfrm>
        </p:spPr>
        <p:txBody>
          <a:bodyPr/>
          <a:lstStyle/>
          <a:p>
            <a:pPr algn="ctr"/>
            <a:r>
              <a:rPr lang="fi-FI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Valtuutetun osattava käyttäytyä hyvin kaikilla foorumeilla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D5FFE7-5882-41B1-A067-F7D66C18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14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3FBF3D6-392B-8DAC-A92F-5119F83C855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193800"/>
            <a:ext cx="2438400" cy="24384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41145D3-7280-CAA6-6055-145B1BAF8E0D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3779942"/>
            <a:ext cx="2438400" cy="243840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E121FA3B-0443-C99F-C2BA-019689F7897F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36" y="3779942"/>
            <a:ext cx="2438400" cy="2438400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4F87456-75D6-B740-C79E-97B6D96DCC89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97" y="3805342"/>
            <a:ext cx="2438400" cy="2438400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A9389EBC-59FE-B897-DE4C-6D77F1785165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36" y="1206500"/>
            <a:ext cx="2438400" cy="2438400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FC3BC64A-2EED-59DA-BF64-7E7370F196C0}"/>
              </a:ext>
            </a:extLst>
          </p:cNvPr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97" y="11938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574077A-29F3-04E3-D25F-8F8A46FA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15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48BE12B-E784-9F3B-F473-037166786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309" y="0"/>
            <a:ext cx="8940798" cy="632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A27F51-9E3C-430F-988F-1BFD140F8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028" y="832746"/>
            <a:ext cx="6648450" cy="977226"/>
          </a:xfrm>
        </p:spPr>
        <p:txBody>
          <a:bodyPr/>
          <a:lstStyle/>
          <a:p>
            <a:br>
              <a:rPr lang="da-DK" sz="6000" dirty="0"/>
            </a:br>
            <a:r>
              <a:rPr lang="da-DK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Kiitos!</a:t>
            </a:r>
            <a:endParaRPr lang="fi-FI" sz="6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19BB985-709C-45D0-8AF7-CB2279D20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028" y="2008301"/>
            <a:ext cx="6648450" cy="401695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Lisätietoja: 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              Arja </a:t>
            </a:r>
            <a:r>
              <a:rPr lang="fi-FI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Lusa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arja.lusa@knt.fi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              Paula Aaltonen (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paula.aaltonen@kirkonalat.fi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              Keijo Hiltunen (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keijo.hiltunen@jhl.fi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              Ilari Huhtasalo (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ilari.huhtasalo@akiliitot.fi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              Mikko Kuivalainen (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mikko.kuivalainen@ttk.fi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              Heta Laurell (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heta.laurell@evl.fi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) 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              Marko Pasma (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hlinkClick r:id="rId8"/>
              </a:rPr>
              <a:t>marko.pasma@dtl.fi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              Viivi </a:t>
            </a:r>
            <a:r>
              <a:rPr lang="fi-FI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Vidgren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hlinkClick r:id="rId9"/>
              </a:rPr>
              <a:t>viivi.vidgren@jytyliitto.fi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              Meri Westerberg (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hlinkClick r:id="rId10"/>
              </a:rPr>
              <a:t>meri.westerberg@evl.fi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) </a:t>
            </a:r>
          </a:p>
          <a:p>
            <a:r>
              <a:rPr lang="fi-FI" dirty="0"/>
              <a:t>              </a:t>
            </a:r>
          </a:p>
          <a:p>
            <a:r>
              <a:rPr lang="fi-FI" dirty="0"/>
              <a:t>		</a:t>
            </a:r>
          </a:p>
          <a:p>
            <a:r>
              <a:rPr lang="fi-FI" dirty="0"/>
              <a:t>	</a:t>
            </a:r>
          </a:p>
          <a:p>
            <a:r>
              <a:rPr lang="fi-FI" dirty="0"/>
              <a:t>	</a:t>
            </a:r>
          </a:p>
          <a:p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2397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DB985D2-6671-46AC-A066-E8A83097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6250"/>
            <a:ext cx="12161044" cy="923925"/>
          </a:xfrm>
        </p:spPr>
        <p:txBody>
          <a:bodyPr/>
          <a:lstStyle/>
          <a:p>
            <a:pPr algn="ctr"/>
            <a:r>
              <a:rPr lang="fi-FI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Seurakuntalaisella on oikeus odottaa valtuutetuilta: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6F3B42-2BCE-4629-B997-C352FF7C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2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0CD8ACE-FD30-4F1F-6EE7-87572FCE64B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7" y="980248"/>
            <a:ext cx="7866062" cy="57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7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6E079F7-F980-3566-D78E-9163E151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3</a:t>
            </a:fld>
            <a:endParaRPr lang="fi-FI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D27E5C42-EA9F-EE1F-3B87-D1A6CC8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5219699" cy="923925"/>
          </a:xfrm>
        </p:spPr>
        <p:txBody>
          <a:bodyPr anchor="t">
            <a:normAutofit/>
          </a:bodyPr>
          <a:lstStyle/>
          <a:p>
            <a:r>
              <a:rPr lang="fi-FI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Kutsutaan palvelukseen hyvin käyttäytyvä valtuutettu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A3EB104-0361-C648-1A08-8E783ED3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1" y="1545214"/>
            <a:ext cx="5027972" cy="457199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9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Suomen perustuslain mukaan jokaisella on oikeus vapauteen, koskemattomuuteen ja turvallisuuteen.</a:t>
            </a:r>
          </a:p>
          <a:p>
            <a:pPr marL="0" indent="0">
              <a:lnSpc>
                <a:spcPct val="120000"/>
              </a:lnSpc>
              <a:buNone/>
            </a:pPr>
            <a:endParaRPr lang="fi-FI" sz="2900" b="0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</a:t>
            </a:r>
            <a:r>
              <a:rPr lang="fi-FI" sz="29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rvostuksen kokemus, työrauha, henkinen turvallisuus ja fyysinen koskemattomuus ovat kaikkien työntekijöiden ja luottamushenkilöiden perusoikeuksia.</a:t>
            </a:r>
            <a:endParaRPr lang="fi-FI" sz="2900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9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</a:t>
            </a:r>
            <a:r>
              <a:rPr lang="fi-FI" sz="29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ollatoleranssi epäasialliselle kohtelulle ja häirinnälle on strateginen päätös.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900" b="0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9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Epäasiallinen kohtelu on hyvinvointiriski, joka vaarantaa terveyttä, vähentää työn tuottavuutta ja aiheuttaa työnantajalle kustannuksia esim. työkyvyttömyydestä johtuen. 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i-FI" sz="2900" b="0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29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Toimintakulttuuri, jossa edistetään asioiden puheeksi ottamista, sopimista ja ryhdytään tarvittaviin toimenpiteisiin, rakentaa keskinäistä luottamusta ja vahvistaa yhteisöllisyyttä</a:t>
            </a:r>
            <a:r>
              <a:rPr lang="fi-FI" sz="29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99F0AA5-0B99-1813-9903-2AAA9130358D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4" y="476249"/>
            <a:ext cx="5772149" cy="57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7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FD9006-BE96-4E26-A238-12BEB5B3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Työnantajan edustajat seurakunnassa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DC5EBD-6999-4B6F-A73F-E393356D0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287263"/>
            <a:ext cx="9579768" cy="509448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Kirkkovaltuusto </a:t>
            </a:r>
            <a:r>
              <a:rPr lang="fi-FI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käyttää 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seurakunnan</a:t>
            </a:r>
            <a:r>
              <a:rPr lang="fi-FI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ylintä päätösvaltaa, jollei toisin ole säädetty tai määrätty.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 </a:t>
            </a:r>
            <a:endParaRPr lang="fi-FI" b="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Kirkkoneuvosto johtaa seurakunnan toimintaa, hallintoa ja talouden hoitoa sekä edustaa työnantajaa. 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Kirkkovaltuusto ja kirkkoneuvosto toimieliminä käyttävät kummatkin työnantajan valtaa henkilöstön resursoinnissa, palvelussuhteeseen ottamisissa ja niiden päättämisissä sekä palvelussuhteen ehtojen määrittelyssä. 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Seurakuntayhtymissä yhteinen kirkkovaltuusto käyttää sille kirkkolaissa ja seurakuntayhtymän perussäännössä määrättyä valtaa seurakuntayhtymän ylimpänä toimielimenä ja yhteinen kirkkoneuvosto toimii työnantajan edustajana ja käyttää ylintä työnantajavaltaa.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Seurakuntaneuvosto ja kirkkoherra käyttävät ylintä työnjohtovaltaa yhtymään kuuluvassa seurakunnassa.</a:t>
            </a:r>
            <a:endParaRPr lang="fi-FI" b="0" i="0" dirty="0"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marL="714375" lvl="1" indent="0">
              <a:buNone/>
            </a:pP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marL="714375" lvl="1" indent="0">
              <a:buNone/>
            </a:pPr>
            <a:endParaRPr lang="fi-FI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2A6ADA-2B00-46EB-A595-FC54620C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430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394A18-2E25-EB19-F87D-1B71B98C2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Valtuutetun ja virkamiehen roolit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B0F6C7-D359-E3AE-4F54-762B9A0D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08" y="1400175"/>
            <a:ext cx="9989986" cy="401355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Valtuutetut tekevät päätöksiä, joilla he vaikuttavat seurakuntansa ja seurakuntayhtymän työnantajapolitiikkaan.  </a:t>
            </a:r>
            <a:endParaRPr lang="fi-FI" dirty="0"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lvl="1"/>
            <a:r>
              <a:rPr lang="fi-FI" sz="2100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Yksittäisellä valtuutetulla ei ole omaa roolia seurakunnan tai seurakuntayhtymän henkilöstöhallinnossa, vaan hän linjaa asioita toimielimen jäsenenä.</a:t>
            </a:r>
          </a:p>
          <a:p>
            <a:pPr marL="714375" lvl="1" indent="0">
              <a:buNone/>
            </a:pPr>
            <a:endParaRPr lang="fi-FI" sz="2100" dirty="0"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Seurakunnan virkamies- ja henkilöstöjohto </a:t>
            </a:r>
            <a:endParaRPr lang="fi-FI" dirty="0"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lvl="1"/>
            <a:r>
              <a:rPr lang="fi-FI" sz="2100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Valmistelee ja toteuttaa henkilöstöpolitiikkaa </a:t>
            </a:r>
            <a:endParaRPr lang="en-US" sz="2100" dirty="0">
              <a:latin typeface="Source Sans Pro" panose="020B0503030403020204" pitchFamily="34" charset="0"/>
              <a:ea typeface="Source Sans Pro" panose="020B0503030403020204" pitchFamily="34" charset="0"/>
              <a:cs typeface="+mn-lt"/>
            </a:endParaRPr>
          </a:p>
          <a:p>
            <a:pPr lvl="1"/>
            <a:r>
              <a:rPr lang="fi-FI" sz="2100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Kehittää henkilöstöjohtamista.</a:t>
            </a:r>
            <a:endParaRPr lang="fi-FI" sz="21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87B8D7-1DDA-29B5-357E-1BE1B3B6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87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A98DAE-3E75-4E74-B136-9D971430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8" y="476249"/>
            <a:ext cx="9935760" cy="855401"/>
          </a:xfrm>
        </p:spPr>
        <p:txBody>
          <a:bodyPr/>
          <a:lstStyle/>
          <a:p>
            <a:r>
              <a:rPr lang="fi-FI" sz="30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Kuka voi p</a:t>
            </a:r>
            <a:r>
              <a:rPr lang="fi-FI" sz="3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uuttua valtuutetun</a:t>
            </a:r>
            <a:r>
              <a:rPr lang="fi-FI" sz="30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ja työnantajan edustajan epäasialliseen käytökseen?</a:t>
            </a:r>
            <a:endParaRPr lang="fi-FI" sz="3000" b="1" dirty="0"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F97ECB-85D7-4F2D-B49A-9CFCBCD54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84" y="1662006"/>
            <a:ext cx="10404763" cy="449080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1600" dirty="0"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Jos kirkkoherra syyllistyy epäasialliseen kohteluun tai häirintään, asia tulee saattaa tuomiokapitulin ja piispan tietoon, jotta näillä on mahdollisuus puuttua kirkkoherran epäasialliseen toimintaan kirkkoherran viran haltijana (varoitus, irtisanominen ja virkasuhteen purkaminen/KL 6:50, 56 ja 59 §) tai hänen toimintaansa pappina pappisvirassa (KL 5:3 §). </a:t>
            </a:r>
            <a:endParaRPr lang="fi-FI" sz="1600" b="0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buFont typeface="Wingdings" panose="020B0503020102020204" pitchFamily="34" charset="0"/>
              <a:buChar char="§"/>
            </a:pPr>
            <a:r>
              <a:rPr lang="fi-FI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Kirkkoneuvostolla</a:t>
            </a:r>
            <a:r>
              <a:rPr lang="fi-FI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on työnantajan edustajana velvollisuus puuttua luottamushenkilön epäasialliseen kohteluun, </a:t>
            </a:r>
            <a:r>
              <a:rPr lang="fi-FI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kun se</a:t>
            </a:r>
            <a:r>
              <a:rPr lang="fi-FI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 täyttää työturvallisuuslain tai syrjintäkieltolakien mukaisen epäasiallisen käytöksen tunnusmerkit. </a:t>
            </a:r>
            <a:endParaRPr lang="fi-FI" sz="16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</a:endParaRPr>
          </a:p>
          <a:p>
            <a:pPr>
              <a:buFont typeface="Wingdings" panose="020B0503020102020204" pitchFamily="34" charset="0"/>
              <a:buChar char="§"/>
            </a:pPr>
            <a:r>
              <a:rPr lang="fi-FI" sz="16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Kirkkoneuvostolla </a:t>
            </a:r>
            <a:r>
              <a:rPr lang="fi-FI" sz="16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on toimintavelvollisuus selvittää asiaa ja ryhtyä tarvittaviin toimenpiteisiin epäasiallisen kohtelun poistamiseksi myös kirkkoherran tai johtoryhmän osalta.</a:t>
            </a:r>
          </a:p>
          <a:p>
            <a:pPr>
              <a:buFont typeface="Wingdings" panose="020B0503020102020204" pitchFamily="34" charset="0"/>
              <a:buChar char="§"/>
            </a:pPr>
            <a:r>
              <a:rPr lang="fi-FI" sz="1600" dirty="0"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rPr>
              <a:t>Viime kädessä kirkkovaltuusto päättää seurakunnan luottamushenkilön pidättämisestä tai erottamisesta. Kirkkovaltuuston puheenjohtajiston on vakavissa häirintään tai muuhun epäasialliseen kohteluun liittyvissä  tilanteissa selvitettävä asiaa yhteistyössä kirkkoherran kanssa.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86C4DE-026D-4F77-9908-107EEAAB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6</a:t>
            </a:fld>
            <a:endParaRPr lang="fi-FI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D1D58543-C996-4BD1-ABA1-196071F1B3F5}"/>
              </a:ext>
            </a:extLst>
          </p:cNvPr>
          <p:cNvSpPr/>
          <p:nvPr/>
        </p:nvSpPr>
        <p:spPr>
          <a:xfrm>
            <a:off x="1910178" y="4776774"/>
            <a:ext cx="8371643" cy="1376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600" dirty="0">
                <a:latin typeface="Source Sans Pro" panose="020B0503030403020204" pitchFamily="34" charset="0"/>
                <a:ea typeface="Source Sans Pro" panose="020B0503030403020204" pitchFamily="34" charset="0"/>
                <a:cs typeface="+mn-lt"/>
              </a:rPr>
              <a:t>Kirkkolain 23 luvun 1 §:n 2 momentin mukaan luottamushenkilön tulee edistää kirkon parasta sekä toimia luottamustoimessaan arvokkaasti ja tehtävän edellyttämällä tavalla.</a:t>
            </a:r>
          </a:p>
        </p:txBody>
      </p:sp>
    </p:spTree>
    <p:extLst>
      <p:ext uri="{BB962C8B-B14F-4D97-AF65-F5344CB8AC3E}">
        <p14:creationId xmlns:p14="http://schemas.microsoft.com/office/powerpoint/2010/main" val="368270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EDBE31-29D0-482E-B1C5-C8985256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39" y="540085"/>
            <a:ext cx="9877222" cy="923925"/>
          </a:xfrm>
        </p:spPr>
        <p:txBody>
          <a:bodyPr/>
          <a:lstStyle/>
          <a:p>
            <a:r>
              <a:rPr lang="fi-FI" sz="30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Epäasiallisen kohtelun selvittäminen luottamuselimessä</a:t>
            </a:r>
            <a:br>
              <a:rPr lang="fi-FI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4A7463-2432-47D7-B871-B5F95AD6D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839" y="1825625"/>
            <a:ext cx="4644000" cy="3708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Jokaisen </a:t>
            </a:r>
            <a:r>
              <a:rPr lang="fi-FI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yksittäisen valtuutetun</a:t>
            </a: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on vältettävä muihin kohdistuvaa häirintää ja epäasiallista kohtelua.</a:t>
            </a: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Puheenjohtajiston on ryhdyttävä toimenpiteisiin epäasiallisen kohtelun lopettamiseksi, kun asia saatetaan sen tietoon tai se itse havaitsee epäasiallista kohtelua.</a:t>
            </a: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Jokaisen, joka havaitsee häirintää tai epäasiallista käytöstä, tulee puuttua siihen.</a:t>
            </a:r>
          </a:p>
          <a:p>
            <a:endParaRPr lang="fi-FI" b="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endParaRPr lang="fi-FI" dirty="0">
              <a:solidFill>
                <a:srgbClr val="000000"/>
              </a:solidFill>
              <a:latin typeface="WordVisi_MSFontService"/>
            </a:endParaRP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A63A91-2FD6-42BA-B3BF-588EA917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7</a:t>
            </a:fld>
            <a:endParaRPr lang="fi-FI"/>
          </a:p>
        </p:txBody>
      </p:sp>
      <p:pic>
        <p:nvPicPr>
          <p:cNvPr id="1030" name="Picture 6" descr="Näin lopetamme seksuaalisen häirinnän – 5 vinkkiä | Ohjelmavinkit | yle.fi">
            <a:extLst>
              <a:ext uri="{FF2B5EF4-FFF2-40B4-BE49-F238E27FC236}">
                <a16:creationId xmlns:a16="http://schemas.microsoft.com/office/drawing/2014/main" id="{A7592046-DB2C-47BC-9B4C-FBF953EE14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70" y="2080079"/>
            <a:ext cx="3589507" cy="35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0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587886-867D-4A0F-932C-50B63B79E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30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Aktiivinen ja varhainen puuttuminen tärkeää</a:t>
            </a:r>
            <a:r>
              <a:rPr lang="fi-FI" sz="3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 </a:t>
            </a:r>
            <a:endParaRPr lang="fi-FI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537D5C-ADC7-433A-BA77-6ED76FC7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8</a:t>
            </a:fld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7DBBF33-9B4B-4185-8F10-EF8A15FDC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1400175"/>
            <a:ext cx="9072829" cy="4981575"/>
          </a:xfrm>
        </p:spPr>
        <p:txBody>
          <a:bodyPr/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Epäasiallisen kohtelun tilanteisiin on tärkeää puuttua välittömästi.</a:t>
            </a:r>
          </a:p>
          <a:p>
            <a:pPr marL="0" indent="0">
              <a:buNone/>
            </a:pPr>
            <a:endParaRPr lang="fi-FI" b="0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Kunkin</a:t>
            </a:r>
            <a:r>
              <a:rPr lang="fi-FI" b="0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toimielimen puheenjohtajistolla on erityinen vastuu ja velvollisuus toisia kunnioittavan, avoimen </a:t>
            </a:r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ja osallistavan ilmapiirin luomisessa.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Puheenjohtajan vastuulla on  huolehtia siitä, että kaikki osalliset tulevat kuulluiksi ja huomioonotetuiksi ja siitä, ettei ketään kohdella asiattomasti. </a:t>
            </a:r>
          </a:p>
          <a:p>
            <a:pPr marL="0" indent="0">
              <a:buNone/>
            </a:pPr>
            <a:endParaRPr lang="fi-FI" b="0" i="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Jokainen vastaa omasta käytöksestään!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Puheenjohtaja on velvollinen puuttumaan kokoustilanteissa myös epäasialliseen kohteluun viranhaltijoita kohtaan.</a:t>
            </a:r>
            <a:endParaRPr lang="fi-FI" dirty="0"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2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6978D7-0ACF-42BB-9CC9-5C939705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250"/>
            <a:ext cx="12192000" cy="923925"/>
          </a:xfrm>
        </p:spPr>
        <p:txBody>
          <a:bodyPr/>
          <a:lstStyle/>
          <a:p>
            <a:pPr algn="ctr"/>
            <a:r>
              <a:rPr lang="fi-FI" sz="3000" b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Häirintätilanteiden s</a:t>
            </a:r>
            <a:r>
              <a:rPr lang="fi-FI" sz="30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elvittämisprosessi</a:t>
            </a:r>
            <a:endParaRPr lang="fi-FI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F00A3329-96AB-49D6-B098-5568EB01C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771958"/>
              </p:ext>
            </p:extLst>
          </p:nvPr>
        </p:nvGraphicFramePr>
        <p:xfrm>
          <a:off x="1221876" y="938212"/>
          <a:ext cx="9580563" cy="525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C748BB-ADFD-4DFA-BEAE-6D5883F9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34F7-B517-4F65-A8A6-D2214EC18EA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642227"/>
      </p:ext>
    </p:extLst>
  </p:cSld>
  <p:clrMapOvr>
    <a:masterClrMapping/>
  </p:clrMapOvr>
</p:sld>
</file>

<file path=ppt/theme/theme1.xml><?xml version="1.0" encoding="utf-8"?>
<a:theme xmlns:a="http://schemas.openxmlformats.org/drawingml/2006/main" name="TTK-teema">
  <a:themeElements>
    <a:clrScheme name="TTK">
      <a:dk1>
        <a:sysClr val="windowText" lastClr="000000"/>
      </a:dk1>
      <a:lt1>
        <a:sysClr val="window" lastClr="FFFFFF"/>
      </a:lt1>
      <a:dk2>
        <a:srgbClr val="5F5F5F"/>
      </a:dk2>
      <a:lt2>
        <a:srgbClr val="E7E6E6"/>
      </a:lt2>
      <a:accent1>
        <a:srgbClr val="F18121"/>
      </a:accent1>
      <a:accent2>
        <a:srgbClr val="FCD116"/>
      </a:accent2>
      <a:accent3>
        <a:srgbClr val="79B451"/>
      </a:accent3>
      <a:accent4>
        <a:srgbClr val="A8C94B"/>
      </a:accent4>
      <a:accent5>
        <a:srgbClr val="63AAB0"/>
      </a:accent5>
      <a:accent6>
        <a:srgbClr val="F9A72C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TK_esitysmallipohja_SU_v2018-04-30.potx" id="{EC189B5D-7ADF-4A33-BBED-24261F534B9F}" vid="{5D82B551-954E-489E-806C-059D6AE5690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c4a4f4-68e4-4ea5-90aa-efe8247e9d73" xsi:nil="true"/>
    <lcf76f155ced4ddcb4097134ff3c332f xmlns="2e30ce7d-79fb-4199-8772-01ef3567ee2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FCE8DC02196A447977FD04E432103EC" ma:contentTypeVersion="9" ma:contentTypeDescription="Luo uusi asiakirja." ma:contentTypeScope="" ma:versionID="023e56efd77dac7f076e5e49ec13e721">
  <xsd:schema xmlns:xsd="http://www.w3.org/2001/XMLSchema" xmlns:xs="http://www.w3.org/2001/XMLSchema" xmlns:p="http://schemas.microsoft.com/office/2006/metadata/properties" xmlns:ns2="2e30ce7d-79fb-4199-8772-01ef3567ee2d" xmlns:ns3="a2c4a4f4-68e4-4ea5-90aa-efe8247e9d73" targetNamespace="http://schemas.microsoft.com/office/2006/metadata/properties" ma:root="true" ma:fieldsID="7bb231990031889d3212044c4dab7ebc" ns2:_="" ns3:_="">
    <xsd:import namespace="2e30ce7d-79fb-4199-8772-01ef3567ee2d"/>
    <xsd:import namespace="a2c4a4f4-68e4-4ea5-90aa-efe8247e9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0ce7d-79fb-4199-8772-01ef3567ee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70e9a20e-6444-475c-b69a-3985a05e5c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4a4f4-68e4-4ea5-90aa-efe8247e9d7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9a92f4-5cfa-422f-9b82-78a22e7ccf87}" ma:internalName="TaxCatchAll" ma:showField="CatchAllData" ma:web="a2c4a4f4-68e4-4ea5-90aa-efe8247e9d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13F215-59DE-470F-8743-6E4A8D2D26E0}">
  <ds:schemaRefs>
    <ds:schemaRef ds:uri="http://purl.org/dc/dcmitype/"/>
    <ds:schemaRef ds:uri="http://purl.org/dc/terms/"/>
    <ds:schemaRef ds:uri="2e30ce7d-79fb-4199-8772-01ef3567ee2d"/>
    <ds:schemaRef ds:uri="http://schemas.microsoft.com/office/2006/metadata/properties"/>
    <ds:schemaRef ds:uri="http://schemas.microsoft.com/office/2006/documentManagement/types"/>
    <ds:schemaRef ds:uri="a2c4a4f4-68e4-4ea5-90aa-efe8247e9d7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6DE33B-CBBE-4ED0-9D58-9D921ACE90ED}">
  <ds:schemaRefs>
    <ds:schemaRef ds:uri="2e30ce7d-79fb-4199-8772-01ef3567ee2d"/>
    <ds:schemaRef ds:uri="a2c4a4f4-68e4-4ea5-90aa-efe8247e9d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BF08C5-5D75-4F79-8156-4C53090EF6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997</Words>
  <Application>Microsoft Office PowerPoint</Application>
  <PresentationFormat>Laajakuva</PresentationFormat>
  <Paragraphs>125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Source Sans Pro</vt:lpstr>
      <vt:lpstr>Wingdings</vt:lpstr>
      <vt:lpstr>WordVisi_MSFontService</vt:lpstr>
      <vt:lpstr>TTK-teema</vt:lpstr>
      <vt:lpstr>Hyvä käytös seurakunnan toimielimissä</vt:lpstr>
      <vt:lpstr>Seurakuntalaisella on oikeus odottaa valtuutetuilta:</vt:lpstr>
      <vt:lpstr>Kutsutaan palvelukseen hyvin käyttäytyvä valtuutettu</vt:lpstr>
      <vt:lpstr>Työnantajan edustajat seurakunnassa</vt:lpstr>
      <vt:lpstr>Valtuutetun ja virkamiehen roolit</vt:lpstr>
      <vt:lpstr>Kuka voi puuttua valtuutetun ja työnantajan edustajan epäasialliseen käytökseen?</vt:lpstr>
      <vt:lpstr>Epäasiallisen kohtelun selvittäminen luottamuselimessä </vt:lpstr>
      <vt:lpstr> Aktiivinen ja varhainen puuttuminen tärkeää </vt:lpstr>
      <vt:lpstr>Häirintätilanteiden selvittämisprosessi</vt:lpstr>
      <vt:lpstr>Jokainen on vastuussa omasta käytöksestään!</vt:lpstr>
      <vt:lpstr>Luottamuksellisuus ja yksityisyydensuoja </vt:lpstr>
      <vt:lpstr>Nollatoleranssi epäasialliselle kohtelulle ja käyttäytymiselle! </vt:lpstr>
      <vt:lpstr>Käyttäytymisen aste-erot</vt:lpstr>
      <vt:lpstr>Valtuutetun osattava käyttäytyä hyvin kaikilla foorumeilla</vt:lpstr>
      <vt:lpstr>PowerPoint-esitys</vt:lpstr>
      <vt:lpstr> 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TYÖUUPUMUS</dc:title>
  <dc:creator>Asta Koivikko</dc:creator>
  <cp:lastModifiedBy>Marjo Tuomola</cp:lastModifiedBy>
  <cp:revision>160</cp:revision>
  <dcterms:created xsi:type="dcterms:W3CDTF">2020-11-30T13:31:32Z</dcterms:created>
  <dcterms:modified xsi:type="dcterms:W3CDTF">2023-01-16T09:46:39Z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0x0101000FCE8DC02196A447977FD04E432103EC</vt:lpwstr>
  </property>
  <property fmtid="{D5CDD505-2E9C-101B-9397-08002B2CF9AE}" pid="3" name="MediaServiceImageTags">
    <vt:lpwstr/>
  </property>
</Properties>
</file>