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4" r:id="rId5"/>
    <p:sldId id="272" r:id="rId6"/>
    <p:sldId id="278" r:id="rId7"/>
    <p:sldId id="1835" r:id="rId8"/>
    <p:sldId id="273" r:id="rId9"/>
    <p:sldId id="279" r:id="rId10"/>
    <p:sldId id="280" r:id="rId11"/>
    <p:sldId id="281" r:id="rId12"/>
    <p:sldId id="282" r:id="rId13"/>
    <p:sldId id="283" r:id="rId14"/>
    <p:sldId id="274" r:id="rId15"/>
    <p:sldId id="284" r:id="rId16"/>
    <p:sldId id="285" r:id="rId17"/>
    <p:sldId id="275" r:id="rId18"/>
    <p:sldId id="276" r:id="rId19"/>
    <p:sldId id="286" r:id="rId20"/>
    <p:sldId id="277" r:id="rId21"/>
    <p:sldId id="289" r:id="rId22"/>
    <p:sldId id="288" r:id="rId23"/>
    <p:sldId id="290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72C"/>
    <a:srgbClr val="63AAB0"/>
    <a:srgbClr val="000000"/>
    <a:srgbClr val="A8C94B"/>
    <a:srgbClr val="F18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8" autoAdjust="0"/>
    <p:restoredTop sz="72414" autoAdjust="0"/>
  </p:normalViewPr>
  <p:slideViewPr>
    <p:cSldViewPr snapToGrid="0" showGuides="1">
      <p:cViewPr varScale="1">
        <p:scale>
          <a:sx n="29" d="100"/>
          <a:sy n="29" d="100"/>
        </p:scale>
        <p:origin x="114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684DF-9254-4420-A686-5B50E339A5A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"/>
        </a:p>
      </dgm:t>
    </dgm:pt>
    <dgm:pt modelId="{3E463684-96C9-4FDC-AEC8-C7A7B28BBD28}">
      <dgm:prSet phldrT="[Teksti]"/>
      <dgm:spPr/>
      <dgm:t>
        <a:bodyPr/>
        <a:lstStyle/>
        <a:p>
          <a:pPr algn="ctr" rtl="0"/>
          <a:r>
            <a:rPr lang="sv" b="0" i="0" u="none" baseline="0"/>
            <a:t>Förberedelse av stunden</a:t>
          </a:r>
        </a:p>
      </dgm:t>
    </dgm:pt>
    <dgm:pt modelId="{85E210A7-69D1-42C0-A524-C384CE6D282F}" type="parTrans" cxnId="{D2F16C4F-B2F1-4913-B864-F44E1E093FF7}">
      <dgm:prSet/>
      <dgm:spPr/>
      <dgm:t>
        <a:bodyPr/>
        <a:lstStyle/>
        <a:p>
          <a:endParaRPr lang="sv"/>
        </a:p>
      </dgm:t>
    </dgm:pt>
    <dgm:pt modelId="{F3A9D790-41EC-4876-A663-913E0DC86979}" type="sibTrans" cxnId="{D2F16C4F-B2F1-4913-B864-F44E1E093FF7}">
      <dgm:prSet/>
      <dgm:spPr/>
      <dgm:t>
        <a:bodyPr/>
        <a:lstStyle/>
        <a:p>
          <a:endParaRPr lang="sv"/>
        </a:p>
      </dgm:t>
    </dgm:pt>
    <dgm:pt modelId="{0CA214DC-4A45-4F90-A937-F8B4EFD7A7AC}">
      <dgm:prSet phldrT="[Teksti]"/>
      <dgm:spPr/>
      <dgm:t>
        <a:bodyPr/>
        <a:lstStyle/>
        <a:p>
          <a:endParaRPr lang="sv" dirty="0"/>
        </a:p>
      </dgm:t>
    </dgm:pt>
    <dgm:pt modelId="{01B2D9DB-42EE-4DEA-B276-CD101F1104A6}" type="parTrans" cxnId="{417ECF1C-A529-41CB-AE94-6E2F800F9AA2}">
      <dgm:prSet/>
      <dgm:spPr/>
      <dgm:t>
        <a:bodyPr/>
        <a:lstStyle/>
        <a:p>
          <a:endParaRPr lang="sv"/>
        </a:p>
      </dgm:t>
    </dgm:pt>
    <dgm:pt modelId="{A7A9E091-7451-4C9B-8C7C-1A2EF018C52B}" type="sibTrans" cxnId="{417ECF1C-A529-41CB-AE94-6E2F800F9AA2}">
      <dgm:prSet/>
      <dgm:spPr/>
      <dgm:t>
        <a:bodyPr/>
        <a:lstStyle/>
        <a:p>
          <a:endParaRPr lang="sv"/>
        </a:p>
      </dgm:t>
    </dgm:pt>
    <dgm:pt modelId="{A3EFC50D-70CE-4E65-AEAA-F7971793B057}">
      <dgm:prSet phldrT="[Teksti]"/>
      <dgm:spPr/>
      <dgm:t>
        <a:bodyPr/>
        <a:lstStyle/>
        <a:p>
          <a:pPr algn="ctr" rtl="0"/>
          <a:r>
            <a:rPr lang="sv" b="0" i="0" u="none" baseline="0"/>
            <a:t>Var?</a:t>
          </a:r>
        </a:p>
      </dgm:t>
    </dgm:pt>
    <dgm:pt modelId="{D9FB5F6B-0873-4758-A873-094CD4BC840F}" type="parTrans" cxnId="{BF8E904B-15AF-4E29-B321-3711EFA3BCDB}">
      <dgm:prSet/>
      <dgm:spPr/>
      <dgm:t>
        <a:bodyPr/>
        <a:lstStyle/>
        <a:p>
          <a:endParaRPr lang="sv"/>
        </a:p>
      </dgm:t>
    </dgm:pt>
    <dgm:pt modelId="{ED232C5B-E14E-4CE2-B7D6-A354D38A8C35}" type="sibTrans" cxnId="{BF8E904B-15AF-4E29-B321-3711EFA3BCDB}">
      <dgm:prSet/>
      <dgm:spPr/>
      <dgm:t>
        <a:bodyPr/>
        <a:lstStyle/>
        <a:p>
          <a:endParaRPr lang="sv"/>
        </a:p>
      </dgm:t>
    </dgm:pt>
    <dgm:pt modelId="{156F5FDF-1254-46EC-9CD1-FBCDBECA2B72}">
      <dgm:prSet phldrT="[Teksti]"/>
      <dgm:spPr/>
      <dgm:t>
        <a:bodyPr/>
        <a:lstStyle/>
        <a:p>
          <a:pPr algn="ctr" rtl="0"/>
          <a:r>
            <a:rPr lang="sv" b="0" i="0" u="none" baseline="0"/>
            <a:t>Ledning av stunden</a:t>
          </a:r>
        </a:p>
      </dgm:t>
    </dgm:pt>
    <dgm:pt modelId="{9D008361-2486-493F-A453-7633955ABF1D}" type="parTrans" cxnId="{84298329-00C3-414C-BED3-CE1CFE0D3C99}">
      <dgm:prSet/>
      <dgm:spPr/>
      <dgm:t>
        <a:bodyPr/>
        <a:lstStyle/>
        <a:p>
          <a:endParaRPr lang="sv"/>
        </a:p>
      </dgm:t>
    </dgm:pt>
    <dgm:pt modelId="{A843D296-4E1F-4201-A919-9A7A0096D9D4}" type="sibTrans" cxnId="{84298329-00C3-414C-BED3-CE1CFE0D3C99}">
      <dgm:prSet/>
      <dgm:spPr/>
      <dgm:t>
        <a:bodyPr/>
        <a:lstStyle/>
        <a:p>
          <a:endParaRPr lang="sv"/>
        </a:p>
      </dgm:t>
    </dgm:pt>
    <dgm:pt modelId="{CCF6B19C-F2FB-487A-9F36-23DCE5D16CF0}">
      <dgm:prSet phldrT="[Teksti]"/>
      <dgm:spPr/>
      <dgm:t>
        <a:bodyPr/>
        <a:lstStyle/>
        <a:p>
          <a:pPr algn="ctr" rtl="0"/>
          <a:r>
            <a:rPr lang="sv" b="0" i="0" u="none" baseline="0" dirty="0"/>
            <a:t>Presentera temat och berätta varför det är aktuellt på er arbetsplats</a:t>
          </a:r>
          <a:r>
            <a:rPr lang="sv" b="0" i="0" u="none" baseline="0" dirty="0">
              <a:latin typeface="Franklin Gothic Demi"/>
              <a:ea typeface="Franklin Gothic Demi"/>
              <a:cs typeface="Franklin Gothic Demi"/>
            </a:rPr>
            <a:t> </a:t>
          </a:r>
          <a:endParaRPr lang="sv" dirty="0"/>
        </a:p>
      </dgm:t>
    </dgm:pt>
    <dgm:pt modelId="{CB9D994C-F072-4347-8C5E-53848729B7AD}" type="parTrans" cxnId="{BC56AC07-0E20-4C16-8193-3A7443223FE6}">
      <dgm:prSet/>
      <dgm:spPr/>
      <dgm:t>
        <a:bodyPr/>
        <a:lstStyle/>
        <a:p>
          <a:endParaRPr lang="sv"/>
        </a:p>
      </dgm:t>
    </dgm:pt>
    <dgm:pt modelId="{CCC6294E-F60E-4038-853E-9D9AE7B8CFB6}" type="sibTrans" cxnId="{BC56AC07-0E20-4C16-8193-3A7443223FE6}">
      <dgm:prSet/>
      <dgm:spPr/>
      <dgm:t>
        <a:bodyPr/>
        <a:lstStyle/>
        <a:p>
          <a:endParaRPr lang="sv"/>
        </a:p>
      </dgm:t>
    </dgm:pt>
    <dgm:pt modelId="{89B923C0-FD33-4B05-A128-5EDF0CBB55C5}">
      <dgm:prSet phldrT="[Teksti]"/>
      <dgm:spPr/>
      <dgm:t>
        <a:bodyPr/>
        <a:lstStyle/>
        <a:p>
          <a:pPr algn="ctr" rtl="0"/>
          <a:r>
            <a:rPr lang="sv" b="0" i="0" u="none" baseline="0"/>
            <a:t>Efter stunden</a:t>
          </a:r>
        </a:p>
      </dgm:t>
    </dgm:pt>
    <dgm:pt modelId="{BB96E535-2013-4224-A938-1D9C4128492D}" type="parTrans" cxnId="{80B49A5D-363C-460B-A898-2646BB98BF2B}">
      <dgm:prSet/>
      <dgm:spPr/>
      <dgm:t>
        <a:bodyPr/>
        <a:lstStyle/>
        <a:p>
          <a:endParaRPr lang="sv"/>
        </a:p>
      </dgm:t>
    </dgm:pt>
    <dgm:pt modelId="{F2DA9C8E-6A3C-4EF9-93B7-C920113F4F50}" type="sibTrans" cxnId="{80B49A5D-363C-460B-A898-2646BB98BF2B}">
      <dgm:prSet/>
      <dgm:spPr/>
      <dgm:t>
        <a:bodyPr/>
        <a:lstStyle/>
        <a:p>
          <a:endParaRPr lang="sv"/>
        </a:p>
      </dgm:t>
    </dgm:pt>
    <dgm:pt modelId="{32DC32AB-BBF3-41AF-B962-36FAC0839F61}">
      <dgm:prSet phldrT="[Teksti]"/>
      <dgm:spPr/>
      <dgm:t>
        <a:bodyPr/>
        <a:lstStyle/>
        <a:p>
          <a:pPr algn="ctr" rtl="0"/>
          <a:r>
            <a:rPr lang="sv" b="0" i="0" u="none" baseline="0"/>
            <a:t>Se till att utvecklingsobjektet syns i arbetsvardagen</a:t>
          </a:r>
        </a:p>
      </dgm:t>
    </dgm:pt>
    <dgm:pt modelId="{93422ACE-31F7-4D0E-BB18-ECF7DE66CD47}" type="parTrans" cxnId="{F105A7EA-36BA-4DF0-B811-6C9A82ADE6B0}">
      <dgm:prSet/>
      <dgm:spPr/>
      <dgm:t>
        <a:bodyPr/>
        <a:lstStyle/>
        <a:p>
          <a:endParaRPr lang="sv"/>
        </a:p>
      </dgm:t>
    </dgm:pt>
    <dgm:pt modelId="{822DC603-6298-4357-90EB-AE348A5307AA}" type="sibTrans" cxnId="{F105A7EA-36BA-4DF0-B811-6C9A82ADE6B0}">
      <dgm:prSet/>
      <dgm:spPr/>
      <dgm:t>
        <a:bodyPr/>
        <a:lstStyle/>
        <a:p>
          <a:endParaRPr lang="sv"/>
        </a:p>
      </dgm:t>
    </dgm:pt>
    <dgm:pt modelId="{085D662D-BC83-4A91-B76B-1E701935F635}">
      <dgm:prSet phldrT="[Teksti]"/>
      <dgm:spPr/>
      <dgm:t>
        <a:bodyPr/>
        <a:lstStyle/>
        <a:p>
          <a:pPr algn="ctr" rtl="0"/>
          <a:r>
            <a:rPr lang="sv" b="0" i="0" u="none" baseline="0"/>
            <a:t>För vem?</a:t>
          </a:r>
        </a:p>
      </dgm:t>
    </dgm:pt>
    <dgm:pt modelId="{D4C37E0F-3208-46E9-A00B-5F19D47F55BA}" type="parTrans" cxnId="{84E52C4D-769A-4D7A-B598-D0E7875AA7E1}">
      <dgm:prSet/>
      <dgm:spPr/>
      <dgm:t>
        <a:bodyPr/>
        <a:lstStyle/>
        <a:p>
          <a:endParaRPr lang="sv"/>
        </a:p>
      </dgm:t>
    </dgm:pt>
    <dgm:pt modelId="{037AE144-B9D5-4E54-AF1C-D6292F91867B}" type="sibTrans" cxnId="{84E52C4D-769A-4D7A-B598-D0E7875AA7E1}">
      <dgm:prSet/>
      <dgm:spPr/>
      <dgm:t>
        <a:bodyPr/>
        <a:lstStyle/>
        <a:p>
          <a:endParaRPr lang="sv"/>
        </a:p>
      </dgm:t>
    </dgm:pt>
    <dgm:pt modelId="{42E49767-3AF7-4B86-8D9E-B160B0EE3E17}">
      <dgm:prSet phldrT="[Teksti]"/>
      <dgm:spPr/>
      <dgm:t>
        <a:bodyPr/>
        <a:lstStyle/>
        <a:p>
          <a:pPr algn="ctr" rtl="0"/>
          <a:r>
            <a:rPr lang="sv" b="0" i="0" u="none" baseline="0"/>
            <a:t>Varför?</a:t>
          </a:r>
        </a:p>
      </dgm:t>
    </dgm:pt>
    <dgm:pt modelId="{00275A09-3C8F-4B59-9C0D-81B1EDC46A43}" type="parTrans" cxnId="{954D3C29-A3AB-4E76-BA52-02BAAE5BBA2C}">
      <dgm:prSet/>
      <dgm:spPr/>
      <dgm:t>
        <a:bodyPr/>
        <a:lstStyle/>
        <a:p>
          <a:endParaRPr lang="sv"/>
        </a:p>
      </dgm:t>
    </dgm:pt>
    <dgm:pt modelId="{ABE0F330-26CF-4C99-B4B9-9C407E9CEFBE}" type="sibTrans" cxnId="{954D3C29-A3AB-4E76-BA52-02BAAE5BBA2C}">
      <dgm:prSet/>
      <dgm:spPr/>
      <dgm:t>
        <a:bodyPr/>
        <a:lstStyle/>
        <a:p>
          <a:endParaRPr lang="sv"/>
        </a:p>
      </dgm:t>
    </dgm:pt>
    <dgm:pt modelId="{22B02AA3-BACE-432A-ABAE-2C2035A1D5A0}">
      <dgm:prSet phldrT="[Teksti]"/>
      <dgm:spPr/>
      <dgm:t>
        <a:bodyPr/>
        <a:lstStyle/>
        <a:p>
          <a:pPr algn="ctr" rtl="0"/>
          <a:r>
            <a:rPr lang="sv" b="0" i="0" u="none" baseline="0"/>
            <a:t>När?</a:t>
          </a:r>
        </a:p>
      </dgm:t>
    </dgm:pt>
    <dgm:pt modelId="{4D9194B3-F061-461D-85D7-55927A938402}" type="parTrans" cxnId="{4E52F2D0-ED57-461E-8A3C-A23CCC97F271}">
      <dgm:prSet/>
      <dgm:spPr/>
      <dgm:t>
        <a:bodyPr/>
        <a:lstStyle/>
        <a:p>
          <a:endParaRPr lang="sv"/>
        </a:p>
      </dgm:t>
    </dgm:pt>
    <dgm:pt modelId="{4A1A7C8D-B41B-4D3C-953B-3ACBCD03B1CD}" type="sibTrans" cxnId="{4E52F2D0-ED57-461E-8A3C-A23CCC97F271}">
      <dgm:prSet/>
      <dgm:spPr/>
      <dgm:t>
        <a:bodyPr/>
        <a:lstStyle/>
        <a:p>
          <a:endParaRPr lang="sv"/>
        </a:p>
      </dgm:t>
    </dgm:pt>
    <dgm:pt modelId="{C1570BB7-1242-478C-B5A6-F67536F85AE4}">
      <dgm:prSet phldrT="[Teksti]"/>
      <dgm:spPr/>
      <dgm:t>
        <a:bodyPr/>
        <a:lstStyle/>
        <a:p>
          <a:pPr algn="ctr" rtl="0"/>
          <a:r>
            <a:rPr lang="sv" b="0" i="0" u="none" baseline="0">
              <a:latin typeface="Franklin Gothic Demi"/>
              <a:ea typeface="Franklin Gothic Demi"/>
              <a:cs typeface="Franklin Gothic Demi"/>
            </a:rPr>
            <a:t>Genomför en av utvecklingsfrågorna </a:t>
          </a:r>
          <a:r>
            <a:rPr lang="sv" b="0" i="0" u="none" baseline="0"/>
            <a:t> som anknyter till temat</a:t>
          </a:r>
        </a:p>
      </dgm:t>
    </dgm:pt>
    <dgm:pt modelId="{B9C04C18-2CCA-4C4A-8369-DE9126C65B11}" type="parTrans" cxnId="{04D2BF97-EA24-4A55-9B8C-5F450E6B60B3}">
      <dgm:prSet/>
      <dgm:spPr/>
      <dgm:t>
        <a:bodyPr/>
        <a:lstStyle/>
        <a:p>
          <a:endParaRPr lang="sv"/>
        </a:p>
      </dgm:t>
    </dgm:pt>
    <dgm:pt modelId="{8F9ED59E-5186-4061-A494-603AAADD0099}" type="sibTrans" cxnId="{04D2BF97-EA24-4A55-9B8C-5F450E6B60B3}">
      <dgm:prSet/>
      <dgm:spPr/>
      <dgm:t>
        <a:bodyPr/>
        <a:lstStyle/>
        <a:p>
          <a:endParaRPr lang="sv"/>
        </a:p>
      </dgm:t>
    </dgm:pt>
    <dgm:pt modelId="{0E15D9AE-7EB3-4E4C-A84C-21777AA76330}">
      <dgm:prSet phldrT="[Teksti]"/>
      <dgm:spPr/>
      <dgm:t>
        <a:bodyPr/>
        <a:lstStyle/>
        <a:p>
          <a:pPr algn="ctr" rtl="0"/>
          <a:r>
            <a:rPr lang="sv" b="0" i="0" u="none" baseline="0" dirty="0"/>
            <a:t>Kom överens om en utvecklingsåtgärd</a:t>
          </a:r>
        </a:p>
      </dgm:t>
    </dgm:pt>
    <dgm:pt modelId="{04C5CC5C-A63D-49A5-B617-1FAEB80B28C7}" type="parTrans" cxnId="{75D33662-C25B-485A-8CE2-E992166129F0}">
      <dgm:prSet/>
      <dgm:spPr/>
      <dgm:t>
        <a:bodyPr/>
        <a:lstStyle/>
        <a:p>
          <a:endParaRPr lang="sv"/>
        </a:p>
      </dgm:t>
    </dgm:pt>
    <dgm:pt modelId="{8AFF9D3B-EE47-433F-B5D5-1E29C8C18611}" type="sibTrans" cxnId="{75D33662-C25B-485A-8CE2-E992166129F0}">
      <dgm:prSet/>
      <dgm:spPr/>
      <dgm:t>
        <a:bodyPr/>
        <a:lstStyle/>
        <a:p>
          <a:endParaRPr lang="sv"/>
        </a:p>
      </dgm:t>
    </dgm:pt>
    <dgm:pt modelId="{7581E4F7-7D2D-4C79-B035-344A11E1E0AA}">
      <dgm:prSet phldrT="[Teksti]"/>
      <dgm:spPr/>
      <dgm:t>
        <a:bodyPr/>
        <a:lstStyle/>
        <a:p>
          <a:pPr algn="ctr" rtl="0"/>
          <a:r>
            <a:rPr lang="sv" b="0" i="0" u="none" baseline="0"/>
            <a:t>Hur?</a:t>
          </a:r>
        </a:p>
      </dgm:t>
    </dgm:pt>
    <dgm:pt modelId="{3037FC3F-1E32-48D9-BF1B-F62EE8F36A1D}" type="parTrans" cxnId="{2323C906-1788-4894-B8F9-BB0D115BB920}">
      <dgm:prSet/>
      <dgm:spPr/>
      <dgm:t>
        <a:bodyPr/>
        <a:lstStyle/>
        <a:p>
          <a:endParaRPr lang="sv"/>
        </a:p>
      </dgm:t>
    </dgm:pt>
    <dgm:pt modelId="{C2073CCA-2683-41BE-90C6-9F55B0AE9D2E}" type="sibTrans" cxnId="{2323C906-1788-4894-B8F9-BB0D115BB920}">
      <dgm:prSet/>
      <dgm:spPr/>
      <dgm:t>
        <a:bodyPr/>
        <a:lstStyle/>
        <a:p>
          <a:endParaRPr lang="sv"/>
        </a:p>
      </dgm:t>
    </dgm:pt>
    <dgm:pt modelId="{0EB7F2CA-F32E-4BAA-AF1B-48DA2765B83A}">
      <dgm:prSet phldrT="[Teksti]"/>
      <dgm:spPr/>
      <dgm:t>
        <a:bodyPr/>
        <a:lstStyle/>
        <a:p>
          <a:pPr algn="ctr" rtl="0"/>
          <a:r>
            <a:rPr lang="sv" b="0" i="0" u="none" baseline="0"/>
            <a:t>Engagera medarbetarna till att fundera och arbeta tillsammans</a:t>
          </a:r>
        </a:p>
      </dgm:t>
    </dgm:pt>
    <dgm:pt modelId="{E91D8043-9ED7-4027-80F0-0A3FB2CDE918}" type="parTrans" cxnId="{8A3C042D-D301-437E-A5D5-B23F54E2C162}">
      <dgm:prSet/>
      <dgm:spPr/>
      <dgm:t>
        <a:bodyPr/>
        <a:lstStyle/>
        <a:p>
          <a:endParaRPr lang="sv"/>
        </a:p>
      </dgm:t>
    </dgm:pt>
    <dgm:pt modelId="{F8A879F9-19D4-453B-8B76-6120CCBD8A2C}" type="sibTrans" cxnId="{8A3C042D-D301-437E-A5D5-B23F54E2C162}">
      <dgm:prSet/>
      <dgm:spPr/>
      <dgm:t>
        <a:bodyPr/>
        <a:lstStyle/>
        <a:p>
          <a:endParaRPr lang="sv"/>
        </a:p>
      </dgm:t>
    </dgm:pt>
    <dgm:pt modelId="{39753A66-72DC-41CB-B5E1-9D2058A6AB18}">
      <dgm:prSet phldrT="[Teksti]"/>
      <dgm:spPr/>
      <dgm:t>
        <a:bodyPr/>
        <a:lstStyle/>
        <a:p>
          <a:pPr algn="ctr" rtl="0"/>
          <a:r>
            <a:rPr lang="sv" b="0" i="0" u="none" baseline="0"/>
            <a:t>Kom överens om en uppföljningstidtabell</a:t>
          </a:r>
        </a:p>
      </dgm:t>
    </dgm:pt>
    <dgm:pt modelId="{BE1F306E-EEFB-49AB-80AF-51201D1061A2}" type="parTrans" cxnId="{C194995E-EDAD-4875-9FF1-D8D30F7C32F9}">
      <dgm:prSet/>
      <dgm:spPr/>
      <dgm:t>
        <a:bodyPr/>
        <a:lstStyle/>
        <a:p>
          <a:endParaRPr lang="sv"/>
        </a:p>
      </dgm:t>
    </dgm:pt>
    <dgm:pt modelId="{358159D2-77BE-49E4-AE49-BFD22D81D4AE}" type="sibTrans" cxnId="{C194995E-EDAD-4875-9FF1-D8D30F7C32F9}">
      <dgm:prSet/>
      <dgm:spPr/>
      <dgm:t>
        <a:bodyPr/>
        <a:lstStyle/>
        <a:p>
          <a:endParaRPr lang="sv"/>
        </a:p>
      </dgm:t>
    </dgm:pt>
    <dgm:pt modelId="{54D298BE-4767-4589-B954-6FEE52C917BD}">
      <dgm:prSet phldrT="[Teksti]"/>
      <dgm:spPr/>
      <dgm:t>
        <a:bodyPr/>
        <a:lstStyle/>
        <a:p>
          <a:pPr algn="ctr" rtl="0"/>
          <a:r>
            <a:rPr lang="sv" b="0" i="0" u="none" baseline="0"/>
            <a:t>Se till att ni återkommer till temat enligt den överenskomna tidtabellen</a:t>
          </a:r>
        </a:p>
      </dgm:t>
    </dgm:pt>
    <dgm:pt modelId="{7FA2D350-B19B-4392-9DCE-0841E85FC687}" type="parTrans" cxnId="{0BEC746F-5AF8-4D4C-9A62-6A8F30F16706}">
      <dgm:prSet/>
      <dgm:spPr/>
      <dgm:t>
        <a:bodyPr/>
        <a:lstStyle/>
        <a:p>
          <a:endParaRPr lang="sv"/>
        </a:p>
      </dgm:t>
    </dgm:pt>
    <dgm:pt modelId="{537A7F25-294C-44C9-A259-450EDF2BC62F}" type="sibTrans" cxnId="{0BEC746F-5AF8-4D4C-9A62-6A8F30F16706}">
      <dgm:prSet/>
      <dgm:spPr/>
      <dgm:t>
        <a:bodyPr/>
        <a:lstStyle/>
        <a:p>
          <a:endParaRPr lang="sv"/>
        </a:p>
      </dgm:t>
    </dgm:pt>
    <dgm:pt modelId="{336C0167-0DC4-4171-8C03-8AA7748CB900}">
      <dgm:prSet phldrT="[Teksti]"/>
      <dgm:spPr/>
      <dgm:t>
        <a:bodyPr/>
        <a:lstStyle/>
        <a:p>
          <a:pPr algn="ctr" rtl="0"/>
          <a:r>
            <a:rPr lang="sv" b="0" i="0" u="none" baseline="0"/>
            <a:t>Fundera över temat för nästa Säkerhetsstund</a:t>
          </a:r>
        </a:p>
      </dgm:t>
    </dgm:pt>
    <dgm:pt modelId="{B542B101-F72E-4514-AF17-A10662DA1BE4}" type="parTrans" cxnId="{49B95D80-57C7-4F15-B787-606B8AE8952F}">
      <dgm:prSet/>
      <dgm:spPr/>
      <dgm:t>
        <a:bodyPr/>
        <a:lstStyle/>
        <a:p>
          <a:endParaRPr lang="sv"/>
        </a:p>
      </dgm:t>
    </dgm:pt>
    <dgm:pt modelId="{F4B1235C-38BF-4BAF-9828-DF7878E63EDA}" type="sibTrans" cxnId="{49B95D80-57C7-4F15-B787-606B8AE8952F}">
      <dgm:prSet/>
      <dgm:spPr/>
      <dgm:t>
        <a:bodyPr/>
        <a:lstStyle/>
        <a:p>
          <a:endParaRPr lang="sv"/>
        </a:p>
      </dgm:t>
    </dgm:pt>
    <dgm:pt modelId="{D51D354F-BFC2-4275-8504-211F271BBD90}">
      <dgm:prSet phldrT="[Teksti]"/>
      <dgm:spPr/>
      <dgm:t>
        <a:bodyPr/>
        <a:lstStyle/>
        <a:p>
          <a:endParaRPr lang="sv"/>
        </a:p>
      </dgm:t>
    </dgm:pt>
    <dgm:pt modelId="{C0793EEC-C352-416B-9C89-776CCFDF1356}" type="parTrans" cxnId="{E43F0640-AD5E-4E30-B9D9-E0F603625006}">
      <dgm:prSet/>
      <dgm:spPr/>
      <dgm:t>
        <a:bodyPr/>
        <a:lstStyle/>
        <a:p>
          <a:endParaRPr lang="sv"/>
        </a:p>
      </dgm:t>
    </dgm:pt>
    <dgm:pt modelId="{3A96D1A1-468F-4C46-8D1E-90B99A52D21E}" type="sibTrans" cxnId="{E43F0640-AD5E-4E30-B9D9-E0F603625006}">
      <dgm:prSet/>
      <dgm:spPr/>
      <dgm:t>
        <a:bodyPr/>
        <a:lstStyle/>
        <a:p>
          <a:endParaRPr lang="sv"/>
        </a:p>
      </dgm:t>
    </dgm:pt>
    <dgm:pt modelId="{D45F3E2C-8E5D-4B43-801D-A2FE5ED64BAB}">
      <dgm:prSet phldrT="[Teksti]"/>
      <dgm:spPr/>
      <dgm:t>
        <a:bodyPr/>
        <a:lstStyle/>
        <a:p>
          <a:pPr algn="ctr" rtl="0"/>
          <a:r>
            <a:rPr lang="sv" b="0" i="0" u="none" baseline="0"/>
            <a:t>Utnyttja  Arbetarskyddscentralens material om Säkerhetsstunden</a:t>
          </a:r>
        </a:p>
      </dgm:t>
    </dgm:pt>
    <dgm:pt modelId="{97866D8F-73D8-4742-ABE9-DDD5CC41113C}" type="parTrans" cxnId="{E6FF6F49-B5C6-4CD0-9B53-BECC37CBA4BF}">
      <dgm:prSet/>
      <dgm:spPr/>
      <dgm:t>
        <a:bodyPr/>
        <a:lstStyle/>
        <a:p>
          <a:endParaRPr lang="sv"/>
        </a:p>
      </dgm:t>
    </dgm:pt>
    <dgm:pt modelId="{C2D5960B-73E4-4192-A62E-558CE41452D0}" type="sibTrans" cxnId="{E6FF6F49-B5C6-4CD0-9B53-BECC37CBA4BF}">
      <dgm:prSet/>
      <dgm:spPr/>
      <dgm:t>
        <a:bodyPr/>
        <a:lstStyle/>
        <a:p>
          <a:endParaRPr lang="sv"/>
        </a:p>
      </dgm:t>
    </dgm:pt>
    <dgm:pt modelId="{15B2E719-16A0-4563-AFC6-32684866EE6A}">
      <dgm:prSet phldrT="[Teksti]"/>
      <dgm:spPr/>
      <dgm:t>
        <a:bodyPr/>
        <a:lstStyle/>
        <a:p>
          <a:endParaRPr lang="sv"/>
        </a:p>
      </dgm:t>
    </dgm:pt>
    <dgm:pt modelId="{F2F2A491-FA13-4BD9-BA2C-9B452AED0F36}" type="parTrans" cxnId="{4E921185-B113-4868-9E0E-B30D0AD40A35}">
      <dgm:prSet/>
      <dgm:spPr/>
      <dgm:t>
        <a:bodyPr/>
        <a:lstStyle/>
        <a:p>
          <a:endParaRPr lang="sv"/>
        </a:p>
      </dgm:t>
    </dgm:pt>
    <dgm:pt modelId="{1C765E35-66D6-4838-A47B-79CEC0D73218}" type="sibTrans" cxnId="{4E921185-B113-4868-9E0E-B30D0AD40A35}">
      <dgm:prSet/>
      <dgm:spPr/>
      <dgm:t>
        <a:bodyPr/>
        <a:lstStyle/>
        <a:p>
          <a:endParaRPr lang="sv"/>
        </a:p>
      </dgm:t>
    </dgm:pt>
    <dgm:pt modelId="{6B3B345C-1487-4AE2-A3B0-C6F9D204950E}">
      <dgm:prSet phldrT="[Teksti]"/>
      <dgm:spPr/>
      <dgm:t>
        <a:bodyPr/>
        <a:lstStyle/>
        <a:p>
          <a:pPr algn="ctr" rtl="0"/>
          <a:r>
            <a:rPr lang="sv" b="0" i="0" u="none" baseline="0"/>
            <a:t>Vad?</a:t>
          </a:r>
        </a:p>
      </dgm:t>
    </dgm:pt>
    <dgm:pt modelId="{0891F721-4A69-4ACE-8B90-38DEF8869285}" type="parTrans" cxnId="{1B0FB388-254A-412C-BEB5-3B689E9F98DB}">
      <dgm:prSet/>
      <dgm:spPr/>
      <dgm:t>
        <a:bodyPr/>
        <a:lstStyle/>
        <a:p>
          <a:endParaRPr lang="sv"/>
        </a:p>
      </dgm:t>
    </dgm:pt>
    <dgm:pt modelId="{FD7DD822-6109-4424-9319-4CDFC5C607E4}" type="sibTrans" cxnId="{1B0FB388-254A-412C-BEB5-3B689E9F98DB}">
      <dgm:prSet/>
      <dgm:spPr/>
      <dgm:t>
        <a:bodyPr/>
        <a:lstStyle/>
        <a:p>
          <a:endParaRPr lang="sv"/>
        </a:p>
      </dgm:t>
    </dgm:pt>
    <dgm:pt modelId="{F7673697-F5A3-4AA3-80F5-BA7D564BFEF1}">
      <dgm:prSet phldrT="[Teksti]"/>
      <dgm:spPr/>
      <dgm:t>
        <a:bodyPr/>
        <a:lstStyle/>
        <a:p>
          <a:endParaRPr lang="sv"/>
        </a:p>
      </dgm:t>
    </dgm:pt>
    <dgm:pt modelId="{178F6E4D-DA6C-4B82-885C-3E7C09333FBC}" type="parTrans" cxnId="{2B9A4AE0-AD51-4719-8422-9FF3C5A6C88E}">
      <dgm:prSet/>
      <dgm:spPr/>
      <dgm:t>
        <a:bodyPr/>
        <a:lstStyle/>
        <a:p>
          <a:endParaRPr lang="sv"/>
        </a:p>
      </dgm:t>
    </dgm:pt>
    <dgm:pt modelId="{9B357B9C-A187-4D29-8481-55A621016C84}" type="sibTrans" cxnId="{2B9A4AE0-AD51-4719-8422-9FF3C5A6C88E}">
      <dgm:prSet/>
      <dgm:spPr/>
      <dgm:t>
        <a:bodyPr/>
        <a:lstStyle/>
        <a:p>
          <a:endParaRPr lang="sv"/>
        </a:p>
      </dgm:t>
    </dgm:pt>
    <dgm:pt modelId="{2D6F648F-92C1-48C3-A999-4E22347E1B27}">
      <dgm:prSet phldrT="[Teksti]"/>
      <dgm:spPr/>
      <dgm:t>
        <a:bodyPr/>
        <a:lstStyle/>
        <a:p>
          <a:endParaRPr lang="sv"/>
        </a:p>
      </dgm:t>
    </dgm:pt>
    <dgm:pt modelId="{9A4F104F-570A-49BE-AA0E-B7162AFB9E9A}" type="parTrans" cxnId="{9DBDBF95-1A2A-42EB-BBCA-0F57683B4E72}">
      <dgm:prSet/>
      <dgm:spPr/>
      <dgm:t>
        <a:bodyPr/>
        <a:lstStyle/>
        <a:p>
          <a:endParaRPr lang="sv"/>
        </a:p>
      </dgm:t>
    </dgm:pt>
    <dgm:pt modelId="{EA2D71E3-FEA8-47E5-B90C-2304743822C7}" type="sibTrans" cxnId="{9DBDBF95-1A2A-42EB-BBCA-0F57683B4E72}">
      <dgm:prSet/>
      <dgm:spPr/>
      <dgm:t>
        <a:bodyPr/>
        <a:lstStyle/>
        <a:p>
          <a:endParaRPr lang="sv"/>
        </a:p>
      </dgm:t>
    </dgm:pt>
    <dgm:pt modelId="{EB6B4222-EF77-4B54-B7B7-72AB5B051804}">
      <dgm:prSet phldrT="[Teksti]"/>
      <dgm:spPr/>
      <dgm:t>
        <a:bodyPr/>
        <a:lstStyle/>
        <a:p>
          <a:endParaRPr lang="sv"/>
        </a:p>
      </dgm:t>
    </dgm:pt>
    <dgm:pt modelId="{73976CEA-781E-4C46-87C9-723FE941D4D0}" type="parTrans" cxnId="{48CD9C92-8241-46D9-95DC-CEF3D6AC293F}">
      <dgm:prSet/>
      <dgm:spPr/>
      <dgm:t>
        <a:bodyPr/>
        <a:lstStyle/>
        <a:p>
          <a:endParaRPr lang="sv"/>
        </a:p>
      </dgm:t>
    </dgm:pt>
    <dgm:pt modelId="{25C6D5C0-E361-4105-B287-2F7E0CF0AA11}" type="sibTrans" cxnId="{48CD9C92-8241-46D9-95DC-CEF3D6AC293F}">
      <dgm:prSet/>
      <dgm:spPr/>
      <dgm:t>
        <a:bodyPr/>
        <a:lstStyle/>
        <a:p>
          <a:endParaRPr lang="sv"/>
        </a:p>
      </dgm:t>
    </dgm:pt>
    <dgm:pt modelId="{774FE29D-1374-4A0E-A83A-F96A002EF480}" type="pres">
      <dgm:prSet presAssocID="{9D9684DF-9254-4420-A686-5B50E339A5A5}" presName="Name0" presStyleCnt="0">
        <dgm:presLayoutVars>
          <dgm:dir/>
          <dgm:animLvl val="lvl"/>
          <dgm:resizeHandles val="exact"/>
        </dgm:presLayoutVars>
      </dgm:prSet>
      <dgm:spPr/>
    </dgm:pt>
    <dgm:pt modelId="{BE861135-EB5E-46C8-AF63-7B3907E4DC1C}" type="pres">
      <dgm:prSet presAssocID="{3E463684-96C9-4FDC-AEC8-C7A7B28BBD28}" presName="composite" presStyleCnt="0"/>
      <dgm:spPr/>
    </dgm:pt>
    <dgm:pt modelId="{C7CB7645-447E-4E41-91AC-001D4996AC86}" type="pres">
      <dgm:prSet presAssocID="{3E463684-96C9-4FDC-AEC8-C7A7B28BBD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226DF2E-5265-432F-B0A6-C6ED7930FADE}" type="pres">
      <dgm:prSet presAssocID="{3E463684-96C9-4FDC-AEC8-C7A7B28BBD28}" presName="desTx" presStyleLbl="alignAccFollowNode1" presStyleIdx="0" presStyleCnt="3">
        <dgm:presLayoutVars>
          <dgm:bulletEnabled val="1"/>
        </dgm:presLayoutVars>
      </dgm:prSet>
      <dgm:spPr/>
    </dgm:pt>
    <dgm:pt modelId="{5A6E6903-AE80-4FAE-98D4-8A9760B58BE3}" type="pres">
      <dgm:prSet presAssocID="{F3A9D790-41EC-4876-A663-913E0DC86979}" presName="space" presStyleCnt="0"/>
      <dgm:spPr/>
    </dgm:pt>
    <dgm:pt modelId="{5EBC309E-0F0D-43FA-98B4-28B950BBAA0F}" type="pres">
      <dgm:prSet presAssocID="{156F5FDF-1254-46EC-9CD1-FBCDBECA2B72}" presName="composite" presStyleCnt="0"/>
      <dgm:spPr/>
    </dgm:pt>
    <dgm:pt modelId="{122C5F4B-3558-4ECB-879E-EDDCD7701B7D}" type="pres">
      <dgm:prSet presAssocID="{156F5FDF-1254-46EC-9CD1-FBCDBECA2B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6CEA4FF-B4CB-4455-8C58-06A6F9237C84}" type="pres">
      <dgm:prSet presAssocID="{156F5FDF-1254-46EC-9CD1-FBCDBECA2B72}" presName="desTx" presStyleLbl="alignAccFollowNode1" presStyleIdx="1" presStyleCnt="3">
        <dgm:presLayoutVars>
          <dgm:bulletEnabled val="1"/>
        </dgm:presLayoutVars>
      </dgm:prSet>
      <dgm:spPr/>
    </dgm:pt>
    <dgm:pt modelId="{F3E77CD3-5F4A-4B45-A151-1B58EB4DD669}" type="pres">
      <dgm:prSet presAssocID="{A843D296-4E1F-4201-A919-9A7A0096D9D4}" presName="space" presStyleCnt="0"/>
      <dgm:spPr/>
    </dgm:pt>
    <dgm:pt modelId="{798BC405-FAB4-41A7-ACFB-2F6941B89A4B}" type="pres">
      <dgm:prSet presAssocID="{89B923C0-FD33-4B05-A128-5EDF0CBB55C5}" presName="composite" presStyleCnt="0"/>
      <dgm:spPr/>
    </dgm:pt>
    <dgm:pt modelId="{80784EFD-96FB-4390-9DF9-E9E63F12B263}" type="pres">
      <dgm:prSet presAssocID="{89B923C0-FD33-4B05-A128-5EDF0CBB55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660DD2F-F280-4719-976F-563D6BC6FF7F}" type="pres">
      <dgm:prSet presAssocID="{89B923C0-FD33-4B05-A128-5EDF0CBB55C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323C906-1788-4894-B8F9-BB0D115BB920}" srcId="{3E463684-96C9-4FDC-AEC8-C7A7B28BBD28}" destId="{7581E4F7-7D2D-4C79-B035-344A11E1E0AA}" srcOrd="6" destOrd="0" parTransId="{3037FC3F-1E32-48D9-BF1B-F62EE8F36A1D}" sibTransId="{C2073CCA-2683-41BE-90C6-9F55B0AE9D2E}"/>
    <dgm:cxn modelId="{BC56AC07-0E20-4C16-8193-3A7443223FE6}" srcId="{156F5FDF-1254-46EC-9CD1-FBCDBECA2B72}" destId="{CCF6B19C-F2FB-487A-9F36-23DCE5D16CF0}" srcOrd="1" destOrd="0" parTransId="{CB9D994C-F072-4347-8C5E-53848729B7AD}" sibTransId="{CCC6294E-F60E-4038-853E-9D9AE7B8CFB6}"/>
    <dgm:cxn modelId="{8749FB0D-64B0-45B2-B265-45D523A57ED6}" type="presOf" srcId="{EB6B4222-EF77-4B54-B7B7-72AB5B051804}" destId="{8226DF2E-5265-432F-B0A6-C6ED7930FADE}" srcOrd="0" destOrd="7" presId="urn:microsoft.com/office/officeart/2005/8/layout/hList1"/>
    <dgm:cxn modelId="{151A220F-E6EE-4B16-AC59-165B5FE22D07}" type="presOf" srcId="{D51D354F-BFC2-4275-8504-211F271BBD90}" destId="{46CEA4FF-B4CB-4455-8C58-06A6F9237C84}" srcOrd="0" destOrd="6" presId="urn:microsoft.com/office/officeart/2005/8/layout/hList1"/>
    <dgm:cxn modelId="{2508BB11-F85B-405A-AB43-CC15450AD62F}" type="presOf" srcId="{C1570BB7-1242-478C-B5A6-F67536F85AE4}" destId="{46CEA4FF-B4CB-4455-8C58-06A6F9237C84}" srcOrd="0" destOrd="3" presId="urn:microsoft.com/office/officeart/2005/8/layout/hList1"/>
    <dgm:cxn modelId="{7843D711-6A29-4BC6-BFA2-9E221BC27150}" type="presOf" srcId="{32DC32AB-BBF3-41AF-B962-36FAC0839F61}" destId="{6660DD2F-F280-4719-976F-563D6BC6FF7F}" srcOrd="0" destOrd="1" presId="urn:microsoft.com/office/officeart/2005/8/layout/hList1"/>
    <dgm:cxn modelId="{417ECF1C-A529-41CB-AE94-6E2F800F9AA2}" srcId="{3E463684-96C9-4FDC-AEC8-C7A7B28BBD28}" destId="{0CA214DC-4A45-4F90-A937-F8B4EFD7A7AC}" srcOrd="0" destOrd="0" parTransId="{01B2D9DB-42EE-4DEA-B276-CD101F1104A6}" sibTransId="{A7A9E091-7451-4C9B-8C7C-1A2EF018C52B}"/>
    <dgm:cxn modelId="{7C4EE41E-E331-4BE6-857E-02817F6EBFB9}" type="presOf" srcId="{9D9684DF-9254-4420-A686-5B50E339A5A5}" destId="{774FE29D-1374-4A0E-A83A-F96A002EF480}" srcOrd="0" destOrd="0" presId="urn:microsoft.com/office/officeart/2005/8/layout/hList1"/>
    <dgm:cxn modelId="{954D3C29-A3AB-4E76-BA52-02BAAE5BBA2C}" srcId="{3E463684-96C9-4FDC-AEC8-C7A7B28BBD28}" destId="{42E49767-3AF7-4B86-8D9E-B160B0EE3E17}" srcOrd="3" destOrd="0" parTransId="{00275A09-3C8F-4B59-9C0D-81B1EDC46A43}" sibTransId="{ABE0F330-26CF-4C99-B4B9-9C407E9CEFBE}"/>
    <dgm:cxn modelId="{84298329-00C3-414C-BED3-CE1CFE0D3C99}" srcId="{9D9684DF-9254-4420-A686-5B50E339A5A5}" destId="{156F5FDF-1254-46EC-9CD1-FBCDBECA2B72}" srcOrd="1" destOrd="0" parTransId="{9D008361-2486-493F-A453-7633955ABF1D}" sibTransId="{A843D296-4E1F-4201-A919-9A7A0096D9D4}"/>
    <dgm:cxn modelId="{8A3C042D-D301-437E-A5D5-B23F54E2C162}" srcId="{156F5FDF-1254-46EC-9CD1-FBCDBECA2B72}" destId="{0EB7F2CA-F32E-4BAA-AF1B-48DA2765B83A}" srcOrd="2" destOrd="0" parTransId="{E91D8043-9ED7-4027-80F0-0A3FB2CDE918}" sibTransId="{F8A879F9-19D4-453B-8B76-6120CCBD8A2C}"/>
    <dgm:cxn modelId="{D494312E-280F-4F7A-902B-E5F0AB97CB16}" type="presOf" srcId="{7581E4F7-7D2D-4C79-B035-344A11E1E0AA}" destId="{8226DF2E-5265-432F-B0A6-C6ED7930FADE}" srcOrd="0" destOrd="6" presId="urn:microsoft.com/office/officeart/2005/8/layout/hList1"/>
    <dgm:cxn modelId="{018B7839-15EA-4AB4-9763-E7BF22F8E288}" type="presOf" srcId="{15B2E719-16A0-4563-AFC6-32684866EE6A}" destId="{8226DF2E-5265-432F-B0A6-C6ED7930FADE}" srcOrd="0" destOrd="9" presId="urn:microsoft.com/office/officeart/2005/8/layout/hList1"/>
    <dgm:cxn modelId="{E43F0640-AD5E-4E30-B9D9-E0F603625006}" srcId="{156F5FDF-1254-46EC-9CD1-FBCDBECA2B72}" destId="{D51D354F-BFC2-4275-8504-211F271BBD90}" srcOrd="6" destOrd="0" parTransId="{C0793EEC-C352-416B-9C89-776CCFDF1356}" sibTransId="{3A96D1A1-468F-4C46-8D1E-90B99A52D21E}"/>
    <dgm:cxn modelId="{80B49A5D-363C-460B-A898-2646BB98BF2B}" srcId="{9D9684DF-9254-4420-A686-5B50E339A5A5}" destId="{89B923C0-FD33-4B05-A128-5EDF0CBB55C5}" srcOrd="2" destOrd="0" parTransId="{BB96E535-2013-4224-A938-1D9C4128492D}" sibTransId="{F2DA9C8E-6A3C-4EF9-93B7-C920113F4F50}"/>
    <dgm:cxn modelId="{BA66B45D-71FD-4FF7-A61C-BB4CCD79F0CD}" type="presOf" srcId="{54D298BE-4767-4589-B954-6FEE52C917BD}" destId="{6660DD2F-F280-4719-976F-563D6BC6FF7F}" srcOrd="0" destOrd="2" presId="urn:microsoft.com/office/officeart/2005/8/layout/hList1"/>
    <dgm:cxn modelId="{C194995E-EDAD-4875-9FF1-D8D30F7C32F9}" srcId="{156F5FDF-1254-46EC-9CD1-FBCDBECA2B72}" destId="{39753A66-72DC-41CB-B5E1-9D2058A6AB18}" srcOrd="5" destOrd="0" parTransId="{BE1F306E-EEFB-49AB-80AF-51201D1061A2}" sibTransId="{358159D2-77BE-49E4-AE49-BFD22D81D4AE}"/>
    <dgm:cxn modelId="{75D33662-C25B-485A-8CE2-E992166129F0}" srcId="{156F5FDF-1254-46EC-9CD1-FBCDBECA2B72}" destId="{0E15D9AE-7EB3-4E4C-A84C-21777AA76330}" srcOrd="4" destOrd="0" parTransId="{04C5CC5C-A63D-49A5-B617-1FAEB80B28C7}" sibTransId="{8AFF9D3B-EE47-433F-B5D5-1E29C8C18611}"/>
    <dgm:cxn modelId="{E6FF6F49-B5C6-4CD0-9B53-BECC37CBA4BF}" srcId="{3E463684-96C9-4FDC-AEC8-C7A7B28BBD28}" destId="{D45F3E2C-8E5D-4B43-801D-A2FE5ED64BAB}" srcOrd="8" destOrd="0" parTransId="{97866D8F-73D8-4742-ABE9-DDD5CC41113C}" sibTransId="{C2D5960B-73E4-4192-A62E-558CE41452D0}"/>
    <dgm:cxn modelId="{BF8E904B-15AF-4E29-B321-3711EFA3BCDB}" srcId="{3E463684-96C9-4FDC-AEC8-C7A7B28BBD28}" destId="{A3EFC50D-70CE-4E65-AEAA-F7971793B057}" srcOrd="4" destOrd="0" parTransId="{D9FB5F6B-0873-4758-A873-094CD4BC840F}" sibTransId="{ED232C5B-E14E-4CE2-B7D6-A354D38A8C35}"/>
    <dgm:cxn modelId="{84E52C4D-769A-4D7A-B598-D0E7875AA7E1}" srcId="{3E463684-96C9-4FDC-AEC8-C7A7B28BBD28}" destId="{085D662D-BC83-4A91-B76B-1E701935F635}" srcOrd="2" destOrd="0" parTransId="{D4C37E0F-3208-46E9-A00B-5F19D47F55BA}" sibTransId="{037AE144-B9D5-4E54-AF1C-D6292F91867B}"/>
    <dgm:cxn modelId="{7DBF886D-A06A-496E-9B31-9F592E905BDB}" type="presOf" srcId="{2D6F648F-92C1-48C3-A999-4E22347E1B27}" destId="{6660DD2F-F280-4719-976F-563D6BC6FF7F}" srcOrd="0" destOrd="0" presId="urn:microsoft.com/office/officeart/2005/8/layout/hList1"/>
    <dgm:cxn modelId="{D2F16C4F-B2F1-4913-B864-F44E1E093FF7}" srcId="{9D9684DF-9254-4420-A686-5B50E339A5A5}" destId="{3E463684-96C9-4FDC-AEC8-C7A7B28BBD28}" srcOrd="0" destOrd="0" parTransId="{85E210A7-69D1-42C0-A524-C384CE6D282F}" sibTransId="{F3A9D790-41EC-4876-A663-913E0DC86979}"/>
    <dgm:cxn modelId="{0BEC746F-5AF8-4D4C-9A62-6A8F30F16706}" srcId="{89B923C0-FD33-4B05-A128-5EDF0CBB55C5}" destId="{54D298BE-4767-4589-B954-6FEE52C917BD}" srcOrd="2" destOrd="0" parTransId="{7FA2D350-B19B-4392-9DCE-0841E85FC687}" sibTransId="{537A7F25-294C-44C9-A259-450EDF2BC62F}"/>
    <dgm:cxn modelId="{828D017A-E27D-47B3-8168-CE2BB86630B8}" type="presOf" srcId="{22B02AA3-BACE-432A-ABAE-2C2035A1D5A0}" destId="{8226DF2E-5265-432F-B0A6-C6ED7930FADE}" srcOrd="0" destOrd="5" presId="urn:microsoft.com/office/officeart/2005/8/layout/hList1"/>
    <dgm:cxn modelId="{65D15E5A-506D-413C-A906-E8B702D035FA}" type="presOf" srcId="{0CA214DC-4A45-4F90-A937-F8B4EFD7A7AC}" destId="{8226DF2E-5265-432F-B0A6-C6ED7930FADE}" srcOrd="0" destOrd="0" presId="urn:microsoft.com/office/officeart/2005/8/layout/hList1"/>
    <dgm:cxn modelId="{7F6D4E7B-2F44-4400-8A22-5DB66D8A76D4}" type="presOf" srcId="{39753A66-72DC-41CB-B5E1-9D2058A6AB18}" destId="{46CEA4FF-B4CB-4455-8C58-06A6F9237C84}" srcOrd="0" destOrd="5" presId="urn:microsoft.com/office/officeart/2005/8/layout/hList1"/>
    <dgm:cxn modelId="{E9EF297E-7887-4DC7-9608-24A24B558CE6}" type="presOf" srcId="{336C0167-0DC4-4171-8C03-8AA7748CB900}" destId="{6660DD2F-F280-4719-976F-563D6BC6FF7F}" srcOrd="0" destOrd="3" presId="urn:microsoft.com/office/officeart/2005/8/layout/hList1"/>
    <dgm:cxn modelId="{49B95D80-57C7-4F15-B787-606B8AE8952F}" srcId="{89B923C0-FD33-4B05-A128-5EDF0CBB55C5}" destId="{336C0167-0DC4-4171-8C03-8AA7748CB900}" srcOrd="3" destOrd="0" parTransId="{B542B101-F72E-4514-AF17-A10662DA1BE4}" sibTransId="{F4B1235C-38BF-4BAF-9828-DF7878E63EDA}"/>
    <dgm:cxn modelId="{7E6FB984-5996-4DB9-B98B-B2CF36463E36}" type="presOf" srcId="{A3EFC50D-70CE-4E65-AEAA-F7971793B057}" destId="{8226DF2E-5265-432F-B0A6-C6ED7930FADE}" srcOrd="0" destOrd="4" presId="urn:microsoft.com/office/officeart/2005/8/layout/hList1"/>
    <dgm:cxn modelId="{9A6AED84-4494-4FB7-B75B-BE19E90E9848}" type="presOf" srcId="{89B923C0-FD33-4B05-A128-5EDF0CBB55C5}" destId="{80784EFD-96FB-4390-9DF9-E9E63F12B263}" srcOrd="0" destOrd="0" presId="urn:microsoft.com/office/officeart/2005/8/layout/hList1"/>
    <dgm:cxn modelId="{4E921185-B113-4868-9E0E-B30D0AD40A35}" srcId="{3E463684-96C9-4FDC-AEC8-C7A7B28BBD28}" destId="{15B2E719-16A0-4563-AFC6-32684866EE6A}" srcOrd="9" destOrd="0" parTransId="{F2F2A491-FA13-4BD9-BA2C-9B452AED0F36}" sibTransId="{1C765E35-66D6-4838-A47B-79CEC0D73218}"/>
    <dgm:cxn modelId="{1B0FB388-254A-412C-BEB5-3B689E9F98DB}" srcId="{3E463684-96C9-4FDC-AEC8-C7A7B28BBD28}" destId="{6B3B345C-1487-4AE2-A3B0-C6F9D204950E}" srcOrd="1" destOrd="0" parTransId="{0891F721-4A69-4ACE-8B90-38DEF8869285}" sibTransId="{FD7DD822-6109-4424-9319-4CDFC5C607E4}"/>
    <dgm:cxn modelId="{48CD9C92-8241-46D9-95DC-CEF3D6AC293F}" srcId="{3E463684-96C9-4FDC-AEC8-C7A7B28BBD28}" destId="{EB6B4222-EF77-4B54-B7B7-72AB5B051804}" srcOrd="7" destOrd="0" parTransId="{73976CEA-781E-4C46-87C9-723FE941D4D0}" sibTransId="{25C6D5C0-E361-4105-B287-2F7E0CF0AA11}"/>
    <dgm:cxn modelId="{9DBDBF95-1A2A-42EB-BBCA-0F57683B4E72}" srcId="{89B923C0-FD33-4B05-A128-5EDF0CBB55C5}" destId="{2D6F648F-92C1-48C3-A999-4E22347E1B27}" srcOrd="0" destOrd="0" parTransId="{9A4F104F-570A-49BE-AA0E-B7162AFB9E9A}" sibTransId="{EA2D71E3-FEA8-47E5-B90C-2304743822C7}"/>
    <dgm:cxn modelId="{4CADB996-57BB-4F39-B1CC-FDF5121F76F2}" type="presOf" srcId="{156F5FDF-1254-46EC-9CD1-FBCDBECA2B72}" destId="{122C5F4B-3558-4ECB-879E-EDDCD7701B7D}" srcOrd="0" destOrd="0" presId="urn:microsoft.com/office/officeart/2005/8/layout/hList1"/>
    <dgm:cxn modelId="{04D2BF97-EA24-4A55-9B8C-5F450E6B60B3}" srcId="{156F5FDF-1254-46EC-9CD1-FBCDBECA2B72}" destId="{C1570BB7-1242-478C-B5A6-F67536F85AE4}" srcOrd="3" destOrd="0" parTransId="{B9C04C18-2CCA-4C4A-8369-DE9126C65B11}" sibTransId="{8F9ED59E-5186-4061-A494-603AAADD0099}"/>
    <dgm:cxn modelId="{6E7AB29A-B3A9-42E4-9DA2-DD76ABD7F15B}" type="presOf" srcId="{CCF6B19C-F2FB-487A-9F36-23DCE5D16CF0}" destId="{46CEA4FF-B4CB-4455-8C58-06A6F9237C84}" srcOrd="0" destOrd="1" presId="urn:microsoft.com/office/officeart/2005/8/layout/hList1"/>
    <dgm:cxn modelId="{60925FA6-772F-4848-8D0C-985F62AC60CD}" type="presOf" srcId="{085D662D-BC83-4A91-B76B-1E701935F635}" destId="{8226DF2E-5265-432F-B0A6-C6ED7930FADE}" srcOrd="0" destOrd="2" presId="urn:microsoft.com/office/officeart/2005/8/layout/hList1"/>
    <dgm:cxn modelId="{A905C0C6-0DA6-427E-9B9F-989E47925EB1}" type="presOf" srcId="{6B3B345C-1487-4AE2-A3B0-C6F9D204950E}" destId="{8226DF2E-5265-432F-B0A6-C6ED7930FADE}" srcOrd="0" destOrd="1" presId="urn:microsoft.com/office/officeart/2005/8/layout/hList1"/>
    <dgm:cxn modelId="{4E52F2D0-ED57-461E-8A3C-A23CCC97F271}" srcId="{3E463684-96C9-4FDC-AEC8-C7A7B28BBD28}" destId="{22B02AA3-BACE-432A-ABAE-2C2035A1D5A0}" srcOrd="5" destOrd="0" parTransId="{4D9194B3-F061-461D-85D7-55927A938402}" sibTransId="{4A1A7C8D-B41B-4D3C-953B-3ACBCD03B1CD}"/>
    <dgm:cxn modelId="{2B9A4AE0-AD51-4719-8422-9FF3C5A6C88E}" srcId="{156F5FDF-1254-46EC-9CD1-FBCDBECA2B72}" destId="{F7673697-F5A3-4AA3-80F5-BA7D564BFEF1}" srcOrd="0" destOrd="0" parTransId="{178F6E4D-DA6C-4B82-885C-3E7C09333FBC}" sibTransId="{9B357B9C-A187-4D29-8481-55A621016C84}"/>
    <dgm:cxn modelId="{4785A7E0-761E-4BDE-A26A-7E3F3D538D87}" type="presOf" srcId="{F7673697-F5A3-4AA3-80F5-BA7D564BFEF1}" destId="{46CEA4FF-B4CB-4455-8C58-06A6F9237C84}" srcOrd="0" destOrd="0" presId="urn:microsoft.com/office/officeart/2005/8/layout/hList1"/>
    <dgm:cxn modelId="{ACEEAAE3-B0AF-4B27-9C6B-BCAA294E42D6}" type="presOf" srcId="{0EB7F2CA-F32E-4BAA-AF1B-48DA2765B83A}" destId="{46CEA4FF-B4CB-4455-8C58-06A6F9237C84}" srcOrd="0" destOrd="2" presId="urn:microsoft.com/office/officeart/2005/8/layout/hList1"/>
    <dgm:cxn modelId="{29C35BEA-62DD-4E5C-B461-A0F2BD8FBD1E}" type="presOf" srcId="{0E15D9AE-7EB3-4E4C-A84C-21777AA76330}" destId="{46CEA4FF-B4CB-4455-8C58-06A6F9237C84}" srcOrd="0" destOrd="4" presId="urn:microsoft.com/office/officeart/2005/8/layout/hList1"/>
    <dgm:cxn modelId="{F105A7EA-36BA-4DF0-B811-6C9A82ADE6B0}" srcId="{89B923C0-FD33-4B05-A128-5EDF0CBB55C5}" destId="{32DC32AB-BBF3-41AF-B962-36FAC0839F61}" srcOrd="1" destOrd="0" parTransId="{93422ACE-31F7-4D0E-BB18-ECF7DE66CD47}" sibTransId="{822DC603-6298-4357-90EB-AE348A5307AA}"/>
    <dgm:cxn modelId="{BADD2AED-7EA5-49CA-A186-31C49F09E111}" type="presOf" srcId="{D45F3E2C-8E5D-4B43-801D-A2FE5ED64BAB}" destId="{8226DF2E-5265-432F-B0A6-C6ED7930FADE}" srcOrd="0" destOrd="8" presId="urn:microsoft.com/office/officeart/2005/8/layout/hList1"/>
    <dgm:cxn modelId="{EC8FA3F3-3AC8-48DF-9E3C-3EB89C06C82E}" type="presOf" srcId="{3E463684-96C9-4FDC-AEC8-C7A7B28BBD28}" destId="{C7CB7645-447E-4E41-91AC-001D4996AC86}" srcOrd="0" destOrd="0" presId="urn:microsoft.com/office/officeart/2005/8/layout/hList1"/>
    <dgm:cxn modelId="{7D32A7F3-75A1-4BBE-8F31-96440E7C5A7C}" type="presOf" srcId="{42E49767-3AF7-4B86-8D9E-B160B0EE3E17}" destId="{8226DF2E-5265-432F-B0A6-C6ED7930FADE}" srcOrd="0" destOrd="3" presId="urn:microsoft.com/office/officeart/2005/8/layout/hList1"/>
    <dgm:cxn modelId="{68982E8B-6AD5-4C44-AD54-86CA4F2225BA}" type="presParOf" srcId="{774FE29D-1374-4A0E-A83A-F96A002EF480}" destId="{BE861135-EB5E-46C8-AF63-7B3907E4DC1C}" srcOrd="0" destOrd="0" presId="urn:microsoft.com/office/officeart/2005/8/layout/hList1"/>
    <dgm:cxn modelId="{FB03C366-B4E8-4901-AF31-920FD88B714C}" type="presParOf" srcId="{BE861135-EB5E-46C8-AF63-7B3907E4DC1C}" destId="{C7CB7645-447E-4E41-91AC-001D4996AC86}" srcOrd="0" destOrd="0" presId="urn:microsoft.com/office/officeart/2005/8/layout/hList1"/>
    <dgm:cxn modelId="{B0C2A36C-E410-4244-AD94-24CF9D62F840}" type="presParOf" srcId="{BE861135-EB5E-46C8-AF63-7B3907E4DC1C}" destId="{8226DF2E-5265-432F-B0A6-C6ED7930FADE}" srcOrd="1" destOrd="0" presId="urn:microsoft.com/office/officeart/2005/8/layout/hList1"/>
    <dgm:cxn modelId="{401CB4FD-E57F-4645-8E93-4FBBA806E71B}" type="presParOf" srcId="{774FE29D-1374-4A0E-A83A-F96A002EF480}" destId="{5A6E6903-AE80-4FAE-98D4-8A9760B58BE3}" srcOrd="1" destOrd="0" presId="urn:microsoft.com/office/officeart/2005/8/layout/hList1"/>
    <dgm:cxn modelId="{ABE23BD5-AA9B-484E-B658-5003C4046B0A}" type="presParOf" srcId="{774FE29D-1374-4A0E-A83A-F96A002EF480}" destId="{5EBC309E-0F0D-43FA-98B4-28B950BBAA0F}" srcOrd="2" destOrd="0" presId="urn:microsoft.com/office/officeart/2005/8/layout/hList1"/>
    <dgm:cxn modelId="{89F356A5-EDBB-407B-B199-E6C77CA95CA0}" type="presParOf" srcId="{5EBC309E-0F0D-43FA-98B4-28B950BBAA0F}" destId="{122C5F4B-3558-4ECB-879E-EDDCD7701B7D}" srcOrd="0" destOrd="0" presId="urn:microsoft.com/office/officeart/2005/8/layout/hList1"/>
    <dgm:cxn modelId="{5473D517-CCC3-4584-AB2A-EE5F763ED95B}" type="presParOf" srcId="{5EBC309E-0F0D-43FA-98B4-28B950BBAA0F}" destId="{46CEA4FF-B4CB-4455-8C58-06A6F9237C84}" srcOrd="1" destOrd="0" presId="urn:microsoft.com/office/officeart/2005/8/layout/hList1"/>
    <dgm:cxn modelId="{E5480423-10AB-4F08-8B62-1586FB1B07F1}" type="presParOf" srcId="{774FE29D-1374-4A0E-A83A-F96A002EF480}" destId="{F3E77CD3-5F4A-4B45-A151-1B58EB4DD669}" srcOrd="3" destOrd="0" presId="urn:microsoft.com/office/officeart/2005/8/layout/hList1"/>
    <dgm:cxn modelId="{97833A5C-393A-4784-95E3-A342F13AF64F}" type="presParOf" srcId="{774FE29D-1374-4A0E-A83A-F96A002EF480}" destId="{798BC405-FAB4-41A7-ACFB-2F6941B89A4B}" srcOrd="4" destOrd="0" presId="urn:microsoft.com/office/officeart/2005/8/layout/hList1"/>
    <dgm:cxn modelId="{90596BBC-8AAB-45D7-9866-20D55B2E33EA}" type="presParOf" srcId="{798BC405-FAB4-41A7-ACFB-2F6941B89A4B}" destId="{80784EFD-96FB-4390-9DF9-E9E63F12B263}" srcOrd="0" destOrd="0" presId="urn:microsoft.com/office/officeart/2005/8/layout/hList1"/>
    <dgm:cxn modelId="{F703D18B-5675-4175-A73C-DE537C2E5FCE}" type="presParOf" srcId="{798BC405-FAB4-41A7-ACFB-2F6941B89A4B}" destId="{6660DD2F-F280-4719-976F-563D6BC6FF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B7645-447E-4E41-91AC-001D4996AC86}">
      <dsp:nvSpPr>
        <dsp:cNvPr id="0" name=""/>
        <dsp:cNvSpPr/>
      </dsp:nvSpPr>
      <dsp:spPr>
        <a:xfrm>
          <a:off x="2993" y="41674"/>
          <a:ext cx="2919077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1600" b="0" i="0" u="none" kern="1200" baseline="0"/>
            <a:t>Förberedelse av stunden</a:t>
          </a:r>
        </a:p>
      </dsp:txBody>
      <dsp:txXfrm>
        <a:off x="2993" y="41674"/>
        <a:ext cx="2919077" cy="460800"/>
      </dsp:txXfrm>
    </dsp:sp>
    <dsp:sp modelId="{8226DF2E-5265-432F-B0A6-C6ED7930FADE}">
      <dsp:nvSpPr>
        <dsp:cNvPr id="0" name=""/>
        <dsp:cNvSpPr/>
      </dsp:nvSpPr>
      <dsp:spPr>
        <a:xfrm>
          <a:off x="2993" y="502474"/>
          <a:ext cx="2919077" cy="35547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Vad?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För vem?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Varför?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Var?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När?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Hur?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Utnyttja  Arbetarskyddscentralens material om Säkerhetsstunden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" sz="1600" kern="1200"/>
        </a:p>
      </dsp:txBody>
      <dsp:txXfrm>
        <a:off x="2993" y="502474"/>
        <a:ext cx="2919077" cy="3554775"/>
      </dsp:txXfrm>
    </dsp:sp>
    <dsp:sp modelId="{122C5F4B-3558-4ECB-879E-EDDCD7701B7D}">
      <dsp:nvSpPr>
        <dsp:cNvPr id="0" name=""/>
        <dsp:cNvSpPr/>
      </dsp:nvSpPr>
      <dsp:spPr>
        <a:xfrm>
          <a:off x="3330742" y="41674"/>
          <a:ext cx="2919077" cy="460800"/>
        </a:xfrm>
        <a:prstGeom prst="rect">
          <a:avLst/>
        </a:prstGeom>
        <a:solidFill>
          <a:schemeClr val="accent5">
            <a:hueOff val="-4460246"/>
            <a:satOff val="30852"/>
            <a:lumOff val="1765"/>
            <a:alphaOff val="0"/>
          </a:schemeClr>
        </a:solidFill>
        <a:ln w="12700" cap="flat" cmpd="sng" algn="ctr">
          <a:solidFill>
            <a:schemeClr val="accent5">
              <a:hueOff val="-4460246"/>
              <a:satOff val="3085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1600" b="0" i="0" u="none" kern="1200" baseline="0"/>
            <a:t>Ledning av stunden</a:t>
          </a:r>
        </a:p>
      </dsp:txBody>
      <dsp:txXfrm>
        <a:off x="3330742" y="41674"/>
        <a:ext cx="2919077" cy="460800"/>
      </dsp:txXfrm>
    </dsp:sp>
    <dsp:sp modelId="{46CEA4FF-B4CB-4455-8C58-06A6F9237C84}">
      <dsp:nvSpPr>
        <dsp:cNvPr id="0" name=""/>
        <dsp:cNvSpPr/>
      </dsp:nvSpPr>
      <dsp:spPr>
        <a:xfrm>
          <a:off x="3330742" y="502474"/>
          <a:ext cx="2919077" cy="3554775"/>
        </a:xfrm>
        <a:prstGeom prst="rect">
          <a:avLst/>
        </a:prstGeom>
        <a:solidFill>
          <a:schemeClr val="accent5">
            <a:tint val="40000"/>
            <a:alpha val="90000"/>
            <a:hueOff val="-4813549"/>
            <a:satOff val="33623"/>
            <a:lumOff val="186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3549"/>
              <a:satOff val="33623"/>
              <a:lumOff val="18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 dirty="0"/>
            <a:t>Presentera temat och berätta varför det är aktuellt på er arbetsplats</a:t>
          </a:r>
          <a:r>
            <a:rPr lang="sv" sz="1600" b="0" i="0" u="none" kern="1200" baseline="0" dirty="0">
              <a:latin typeface="Franklin Gothic Demi"/>
              <a:ea typeface="Franklin Gothic Demi"/>
              <a:cs typeface="Franklin Gothic Demi"/>
            </a:rPr>
            <a:t> </a:t>
          </a:r>
          <a:endParaRPr lang="sv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Engagera medarbetarna till att fundera och arbeta tillsammans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>
              <a:latin typeface="Franklin Gothic Demi"/>
              <a:ea typeface="Franklin Gothic Demi"/>
              <a:cs typeface="Franklin Gothic Demi"/>
            </a:rPr>
            <a:t>Genomför en av utvecklingsfrågorna </a:t>
          </a:r>
          <a:r>
            <a:rPr lang="sv" sz="1600" b="0" i="0" u="none" kern="1200" baseline="0"/>
            <a:t> som anknyter till temat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 dirty="0"/>
            <a:t>Kom överens om en utvecklingsåtgärd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Kom överens om en uppföljningstidtabell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" sz="1600" kern="1200"/>
        </a:p>
      </dsp:txBody>
      <dsp:txXfrm>
        <a:off x="3330742" y="502474"/>
        <a:ext cx="2919077" cy="3554775"/>
      </dsp:txXfrm>
    </dsp:sp>
    <dsp:sp modelId="{80784EFD-96FB-4390-9DF9-E9E63F12B263}">
      <dsp:nvSpPr>
        <dsp:cNvPr id="0" name=""/>
        <dsp:cNvSpPr/>
      </dsp:nvSpPr>
      <dsp:spPr>
        <a:xfrm>
          <a:off x="6658491" y="41674"/>
          <a:ext cx="2919077" cy="460800"/>
        </a:xfrm>
        <a:prstGeom prst="rect">
          <a:avLst/>
        </a:prstGeom>
        <a:solidFill>
          <a:schemeClr val="accent5">
            <a:hueOff val="-8920491"/>
            <a:satOff val="61704"/>
            <a:lumOff val="3531"/>
            <a:alphaOff val="0"/>
          </a:schemeClr>
        </a:solidFill>
        <a:ln w="12700" cap="flat" cmpd="sng" algn="ctr">
          <a:solidFill>
            <a:schemeClr val="accent5">
              <a:hueOff val="-8920491"/>
              <a:satOff val="61704"/>
              <a:lumOff val="3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1600" b="0" i="0" u="none" kern="1200" baseline="0"/>
            <a:t>Efter stunden</a:t>
          </a:r>
        </a:p>
      </dsp:txBody>
      <dsp:txXfrm>
        <a:off x="6658491" y="41674"/>
        <a:ext cx="2919077" cy="460800"/>
      </dsp:txXfrm>
    </dsp:sp>
    <dsp:sp modelId="{6660DD2F-F280-4719-976F-563D6BC6FF7F}">
      <dsp:nvSpPr>
        <dsp:cNvPr id="0" name=""/>
        <dsp:cNvSpPr/>
      </dsp:nvSpPr>
      <dsp:spPr>
        <a:xfrm>
          <a:off x="6658491" y="502474"/>
          <a:ext cx="2919077" cy="3554775"/>
        </a:xfrm>
        <a:prstGeom prst="rect">
          <a:avLst/>
        </a:prstGeom>
        <a:solidFill>
          <a:schemeClr val="accent5">
            <a:tint val="40000"/>
            <a:alpha val="90000"/>
            <a:hueOff val="-9627098"/>
            <a:satOff val="67247"/>
            <a:lumOff val="37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627098"/>
              <a:satOff val="67247"/>
              <a:lumOff val="3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Se till att utvecklingsobjektet syns i arbetsvardagen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Se till att ni återkommer till temat enligt den överenskomna tidtabellen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" sz="1600" b="0" i="0" u="none" kern="1200" baseline="0"/>
            <a:t>Fundera över temat för nästa Säkerhetsstund</a:t>
          </a:r>
        </a:p>
      </dsp:txBody>
      <dsp:txXfrm>
        <a:off x="6658491" y="502474"/>
        <a:ext cx="2919077" cy="355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A4BF-A7B4-4FCF-8E54-DFF77CF15362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2497-B4B3-4878-9209-9753D80BD2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6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04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C61F42B-DCD6-4D59-98C8-2A32AE1C0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58" y="3005156"/>
            <a:ext cx="4764034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428A00D-BA7D-4DFF-93B6-49241E8F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8">
            <a:extLst>
              <a:ext uri="{FF2B5EF4-FFF2-40B4-BE49-F238E27FC236}">
                <a16:creationId xmlns:a16="http://schemas.microsoft.com/office/drawing/2014/main" id="{3D39B211-7891-440F-89FF-DEA1D97F3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2474" y="453599"/>
            <a:ext cx="9386325" cy="5943599"/>
          </a:xfrm>
          <a:custGeom>
            <a:avLst/>
            <a:gdLst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0 w 8172450"/>
              <a:gd name="connsiteY6" fmla="*/ 5943599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318135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200395 w 8372845"/>
              <a:gd name="connsiteY0" fmla="*/ 0 h 5953124"/>
              <a:gd name="connsiteX1" fmla="*/ 8372845 w 8372845"/>
              <a:gd name="connsiteY1" fmla="*/ 0 h 5953124"/>
              <a:gd name="connsiteX2" fmla="*/ 8372845 w 8372845"/>
              <a:gd name="connsiteY2" fmla="*/ 0 h 5953124"/>
              <a:gd name="connsiteX3" fmla="*/ 8372845 w 8372845"/>
              <a:gd name="connsiteY3" fmla="*/ 5943599 h 5953124"/>
              <a:gd name="connsiteX4" fmla="*/ 8372845 w 8372845"/>
              <a:gd name="connsiteY4" fmla="*/ 5943599 h 5953124"/>
              <a:gd name="connsiteX5" fmla="*/ 2991220 w 8372845"/>
              <a:gd name="connsiteY5" fmla="*/ 5953124 h 5953124"/>
              <a:gd name="connsiteX6" fmla="*/ 200395 w 8372845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9374785"/>
              <a:gd name="connsiteY0" fmla="*/ 0 h 5953124"/>
              <a:gd name="connsiteX1" fmla="*/ 9374785 w 9374785"/>
              <a:gd name="connsiteY1" fmla="*/ 0 h 5953124"/>
              <a:gd name="connsiteX2" fmla="*/ 9374785 w 9374785"/>
              <a:gd name="connsiteY2" fmla="*/ 0 h 5953124"/>
              <a:gd name="connsiteX3" fmla="*/ 9374785 w 9374785"/>
              <a:gd name="connsiteY3" fmla="*/ 5943599 h 5953124"/>
              <a:gd name="connsiteX4" fmla="*/ 9374785 w 9374785"/>
              <a:gd name="connsiteY4" fmla="*/ 5943599 h 5953124"/>
              <a:gd name="connsiteX5" fmla="*/ 3993160 w 9374785"/>
              <a:gd name="connsiteY5" fmla="*/ 5953124 h 5953124"/>
              <a:gd name="connsiteX6" fmla="*/ 0 w 9374785"/>
              <a:gd name="connsiteY6" fmla="*/ 0 h 5953124"/>
              <a:gd name="connsiteX0" fmla="*/ 0 w 9374785"/>
              <a:gd name="connsiteY0" fmla="*/ 0 h 5943599"/>
              <a:gd name="connsiteX1" fmla="*/ 9374785 w 9374785"/>
              <a:gd name="connsiteY1" fmla="*/ 0 h 5943599"/>
              <a:gd name="connsiteX2" fmla="*/ 9374785 w 9374785"/>
              <a:gd name="connsiteY2" fmla="*/ 0 h 5943599"/>
              <a:gd name="connsiteX3" fmla="*/ 9374785 w 9374785"/>
              <a:gd name="connsiteY3" fmla="*/ 5943599 h 5943599"/>
              <a:gd name="connsiteX4" fmla="*/ 9374785 w 9374785"/>
              <a:gd name="connsiteY4" fmla="*/ 5943599 h 5943599"/>
              <a:gd name="connsiteX5" fmla="*/ 2743114 w 9374785"/>
              <a:gd name="connsiteY5" fmla="*/ 5943599 h 5943599"/>
              <a:gd name="connsiteX6" fmla="*/ 0 w 9374785"/>
              <a:gd name="connsiteY6" fmla="*/ 0 h 5943599"/>
              <a:gd name="connsiteX0" fmla="*/ 0 w 9403412"/>
              <a:gd name="connsiteY0" fmla="*/ 0 h 5943599"/>
              <a:gd name="connsiteX1" fmla="*/ 9403412 w 9403412"/>
              <a:gd name="connsiteY1" fmla="*/ 0 h 5943599"/>
              <a:gd name="connsiteX2" fmla="*/ 9403412 w 9403412"/>
              <a:gd name="connsiteY2" fmla="*/ 0 h 5943599"/>
              <a:gd name="connsiteX3" fmla="*/ 9403412 w 9403412"/>
              <a:gd name="connsiteY3" fmla="*/ 5943599 h 5943599"/>
              <a:gd name="connsiteX4" fmla="*/ 9403412 w 9403412"/>
              <a:gd name="connsiteY4" fmla="*/ 5943599 h 5943599"/>
              <a:gd name="connsiteX5" fmla="*/ 2771741 w 9403412"/>
              <a:gd name="connsiteY5" fmla="*/ 5943599 h 5943599"/>
              <a:gd name="connsiteX6" fmla="*/ 0 w 9403412"/>
              <a:gd name="connsiteY6" fmla="*/ 0 h 5943599"/>
              <a:gd name="connsiteX0" fmla="*/ 0 w 9403412"/>
              <a:gd name="connsiteY0" fmla="*/ 0 h 5943599"/>
              <a:gd name="connsiteX1" fmla="*/ 9403412 w 9403412"/>
              <a:gd name="connsiteY1" fmla="*/ 0 h 5943599"/>
              <a:gd name="connsiteX2" fmla="*/ 9403412 w 9403412"/>
              <a:gd name="connsiteY2" fmla="*/ 0 h 5943599"/>
              <a:gd name="connsiteX3" fmla="*/ 9403412 w 9403412"/>
              <a:gd name="connsiteY3" fmla="*/ 5943599 h 5943599"/>
              <a:gd name="connsiteX4" fmla="*/ 9403412 w 9403412"/>
              <a:gd name="connsiteY4" fmla="*/ 5943599 h 5943599"/>
              <a:gd name="connsiteX5" fmla="*/ 2771741 w 9403412"/>
              <a:gd name="connsiteY5" fmla="*/ 5943599 h 5943599"/>
              <a:gd name="connsiteX6" fmla="*/ 0 w 9403412"/>
              <a:gd name="connsiteY6" fmla="*/ 0 h 59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03412" h="5943599">
                <a:moveTo>
                  <a:pt x="0" y="0"/>
                </a:moveTo>
                <a:lnTo>
                  <a:pt x="9403412" y="0"/>
                </a:lnTo>
                <a:lnTo>
                  <a:pt x="9403412" y="0"/>
                </a:lnTo>
                <a:lnTo>
                  <a:pt x="9403412" y="5943599"/>
                </a:lnTo>
                <a:lnTo>
                  <a:pt x="9403412" y="5943599"/>
                </a:lnTo>
                <a:lnTo>
                  <a:pt x="2771741" y="5943599"/>
                </a:lnTo>
                <a:cubicBezTo>
                  <a:pt x="3123994" y="4010024"/>
                  <a:pt x="2389569" y="158273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6" y="1798638"/>
            <a:ext cx="3752850" cy="3173412"/>
          </a:xfrm>
        </p:spPr>
        <p:txBody>
          <a:bodyPr anchor="ctr" anchorCtr="0"/>
          <a:lstStyle>
            <a:lvl1pPr algn="l">
              <a:defRPr sz="32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E9E399B-3CCD-4C5E-8A5F-6B2D48952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7A5EF4-27CF-46BD-AF82-7C57AA00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8DF-60A8-45F6-B762-BF2522CE480B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3A58BE-1C2A-434D-879D-FC2F9077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A069-D295-4E87-A5FE-D144CC7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3CE0813-7EF6-47A0-90BF-19C7C4A65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3" y="6424389"/>
            <a:ext cx="3197359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50" y="1825625"/>
            <a:ext cx="4644000" cy="3708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350" y="1825625"/>
            <a:ext cx="4644000" cy="3708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F88C4A-2830-46C9-A508-8EED9360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025-13D0-418E-B407-C4D08D6081B6}" type="datetime1">
              <a:rPr lang="fi-FI" smtClean="0"/>
              <a:t>22.11.2022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73F92F-F815-43A1-BE8A-B12AD62B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3D49B3-BA85-4C84-9B5F-7B488068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C88ABB4-9D3E-4215-939B-9DC0BB8C624E}"/>
              </a:ext>
            </a:extLst>
          </p:cNvPr>
          <p:cNvCxnSpPr/>
          <p:nvPr userDrawn="1"/>
        </p:nvCxnSpPr>
        <p:spPr>
          <a:xfrm>
            <a:off x="6067425" y="1952625"/>
            <a:ext cx="0" cy="348615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B9CEFEC5-332D-4194-8A72-1106409D3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3" y="6424389"/>
            <a:ext cx="3197359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0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5219699" cy="9239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885949"/>
            <a:ext cx="4895849" cy="40386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4025"/>
            <a:ext cx="5632450" cy="594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DA13BF9-BBE8-447B-BDBE-E075ADF37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3" y="6424389"/>
            <a:ext cx="3197359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7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5219699" cy="9239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885949"/>
            <a:ext cx="4895849" cy="40386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4B52D2C-74C0-46E0-B6F9-CB3FC648E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3" y="6424389"/>
            <a:ext cx="3197359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7A5EF4-27CF-46BD-AF82-7C57AA00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8DF-60A8-45F6-B762-BF2522CE480B}" type="datetime1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3A58BE-1C2A-434D-879D-FC2F9077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A069-D295-4E87-A5FE-D144CC7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926" y="1666874"/>
            <a:ext cx="10344148" cy="403860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F1D200C-E735-4A86-A71C-E88FC338A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3" y="6424389"/>
            <a:ext cx="3197359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9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30F60D-D5E5-4C15-B64A-95D79DD6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B2F7-FF6C-4C51-A7D2-358790A3F502}" type="datetime1">
              <a:rPr lang="fi-FI" smtClean="0"/>
              <a:t>22.11.2022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8F2C1A-DD76-4563-A847-8C6E39EC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45694FF-E16E-46C0-873A-EBE55522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A635C7-4B93-429F-B09D-D9E224C1C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3" y="6424389"/>
            <a:ext cx="3197359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5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7CE7ED-1BB2-4E9B-912E-95A29C9B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147-8C09-49E0-A85F-53B774EDC26A}" type="datetime1">
              <a:rPr lang="fi-FI" smtClean="0"/>
              <a:t>22.11.2022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993AD9-C14E-4EB5-8574-1ABA0666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11B95E-4CB8-4FEF-A886-AB217B87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2DB5BBC-B74D-4644-B43D-988D788B4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3" y="6424389"/>
            <a:ext cx="3197359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7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A5DADB9-FBA5-4273-B99F-919FDF4A1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E84C352-B756-4316-91FB-5DE7B3AAEB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744BB2F-A840-4FB5-B903-DF08FC624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58" y="3005156"/>
            <a:ext cx="4764034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C381E59-BDF6-4EE1-AC25-31F8098D2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323E70-1C10-49FC-B033-5C30F699A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1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2BA19D-C275-4229-852C-29A164DC8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6D69E1F-06BF-4863-B8C9-996284CBF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58" y="3005156"/>
            <a:ext cx="4764034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2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4C33193-085F-4380-9DAC-D3B47F8F2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4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2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E84C352-B756-4316-91FB-5DE7B3AAE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6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2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52BA19D-C275-4229-852C-29A164DC8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0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8">
            <a:extLst>
              <a:ext uri="{FF2B5EF4-FFF2-40B4-BE49-F238E27FC236}">
                <a16:creationId xmlns:a16="http://schemas.microsoft.com/office/drawing/2014/main" id="{3D39B211-7891-440F-89FF-DEA1D97F3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200" y="453600"/>
            <a:ext cx="8157600" cy="5953124"/>
          </a:xfrm>
          <a:custGeom>
            <a:avLst/>
            <a:gdLst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0 w 8172450"/>
              <a:gd name="connsiteY6" fmla="*/ 5943599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318135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200395 w 8372845"/>
              <a:gd name="connsiteY0" fmla="*/ 0 h 5953124"/>
              <a:gd name="connsiteX1" fmla="*/ 8372845 w 8372845"/>
              <a:gd name="connsiteY1" fmla="*/ 0 h 5953124"/>
              <a:gd name="connsiteX2" fmla="*/ 8372845 w 8372845"/>
              <a:gd name="connsiteY2" fmla="*/ 0 h 5953124"/>
              <a:gd name="connsiteX3" fmla="*/ 8372845 w 8372845"/>
              <a:gd name="connsiteY3" fmla="*/ 5943599 h 5953124"/>
              <a:gd name="connsiteX4" fmla="*/ 8372845 w 8372845"/>
              <a:gd name="connsiteY4" fmla="*/ 5943599 h 5953124"/>
              <a:gd name="connsiteX5" fmla="*/ 2991220 w 8372845"/>
              <a:gd name="connsiteY5" fmla="*/ 5953124 h 5953124"/>
              <a:gd name="connsiteX6" fmla="*/ 200395 w 8372845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2450" h="5953124">
                <a:moveTo>
                  <a:pt x="0" y="0"/>
                </a:moveTo>
                <a:lnTo>
                  <a:pt x="8172450" y="0"/>
                </a:lnTo>
                <a:lnTo>
                  <a:pt x="8172450" y="0"/>
                </a:lnTo>
                <a:lnTo>
                  <a:pt x="8172450" y="5943599"/>
                </a:lnTo>
                <a:lnTo>
                  <a:pt x="8172450" y="5943599"/>
                </a:lnTo>
                <a:lnTo>
                  <a:pt x="2790825" y="5953124"/>
                </a:lnTo>
                <a:cubicBezTo>
                  <a:pt x="3143078" y="4019549"/>
                  <a:pt x="2437281" y="1554162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28D4FFB-2211-4088-905C-1BB77CEB7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DF49E81-D5DF-48FF-BA49-D5D3EB144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B13595F-8A48-4FD5-8877-D1A50BE3D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617"/>
            <a:ext cx="1914148" cy="4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DC59AC-8B24-4B94-A9F5-DB83FA7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C48-3E5E-446A-B93A-31AB46F2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6" y="1885949"/>
            <a:ext cx="9579768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BDFECE-887D-48C0-8F72-A9B5B8F29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4669" y="6404183"/>
            <a:ext cx="831056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44A34266-A270-4F9F-BCDF-62374E696544}" type="datetime1">
              <a:rPr lang="fi-FI" smtClean="0"/>
              <a:pPr/>
              <a:t>22.11.2022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F74D5D-83C8-4E94-8EBC-8825527D9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8893" y="6404183"/>
            <a:ext cx="4114800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710967-13A6-4016-9913-7F0F32A5D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507" y="6404183"/>
            <a:ext cx="490538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18FF34F7-B517-4F65-A8A6-D2214EC18E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74" r:id="rId4"/>
    <p:sldLayoutId id="2147483675" r:id="rId5"/>
    <p:sldLayoutId id="2147483676" r:id="rId6"/>
    <p:sldLayoutId id="2147483662" r:id="rId7"/>
    <p:sldLayoutId id="2147483661" r:id="rId8"/>
    <p:sldLayoutId id="2147483666" r:id="rId9"/>
    <p:sldLayoutId id="2147483667" r:id="rId10"/>
    <p:sldLayoutId id="2147483668" r:id="rId11"/>
    <p:sldLayoutId id="2147483650" r:id="rId12"/>
    <p:sldLayoutId id="2147483652" r:id="rId13"/>
    <p:sldLayoutId id="2147483671" r:id="rId14"/>
    <p:sldLayoutId id="2147483672" r:id="rId15"/>
    <p:sldLayoutId id="2147483673" r:id="rId16"/>
    <p:sldLayoutId id="2147483654" r:id="rId17"/>
    <p:sldLayoutId id="2147483655" r:id="rId18"/>
    <p:sldLayoutId id="2147483665" r:id="rId19"/>
    <p:sldLayoutId id="2147483669" r:id="rId20"/>
    <p:sldLayoutId id="2147483670" r:id="rId21"/>
    <p:sldLayoutId id="2147483677" r:id="rId2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SzPct val="70000"/>
        <a:buFont typeface="Franklin Gothic Book" panose="020B05030201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2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1675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elkakanava.fi/harjoitusohje/taukojumppa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Z1KfyGUgZnQ&amp;list=PLc8LxUrWNiKiwyX6J7XndvfWBkGfxQry_&amp;index=7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ivamieli.fi/sv/ovningar.ph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yvatyo.ttl.fi/sv/sinneocharbete/aterhamtningsrakna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tk.fi/tyoturvallisuus/tyoaika/" TargetMode="External"/><Relationship Id="rId4" Type="http://schemas.openxmlformats.org/officeDocument/2006/relationships/hyperlink" Target="https://www.youtube.com/watch?v=tsqcFqyyG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tk.fi/turvatuokio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3gtBXMAVz_8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spending-two-hours-a-week-in-nature-is-linked-to-better-health-and-well-being-118653" TargetMode="External"/><Relationship Id="rId2" Type="http://schemas.openxmlformats.org/officeDocument/2006/relationships/hyperlink" Target="https://tiedonsilta.fi/luonto-ja-tyo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5">
            <a:extLst>
              <a:ext uri="{FF2B5EF4-FFF2-40B4-BE49-F238E27FC236}">
                <a16:creationId xmlns:a16="http://schemas.microsoft.com/office/drawing/2014/main" id="{EF58B187-E7A0-1AD7-26D8-AE912CEC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" r="1" b="1"/>
          <a:stretch/>
        </p:blipFill>
        <p:spPr>
          <a:xfrm>
            <a:off x="2342474" y="1"/>
            <a:ext cx="9849526" cy="6857999"/>
          </a:xfrm>
          <a:custGeom>
            <a:avLst/>
            <a:gdLst>
              <a:gd name="connsiteX0" fmla="*/ 0 w 9849526"/>
              <a:gd name="connsiteY0" fmla="*/ 0 h 6857999"/>
              <a:gd name="connsiteX1" fmla="*/ 6736212 w 9849526"/>
              <a:gd name="connsiteY1" fmla="*/ 0 h 6857999"/>
              <a:gd name="connsiteX2" fmla="*/ 8950326 w 9849526"/>
              <a:gd name="connsiteY2" fmla="*/ 0 h 6857999"/>
              <a:gd name="connsiteX3" fmla="*/ 8950327 w 9849526"/>
              <a:gd name="connsiteY3" fmla="*/ 0 h 6857999"/>
              <a:gd name="connsiteX4" fmla="*/ 9849526 w 9849526"/>
              <a:gd name="connsiteY4" fmla="*/ 0 h 6857999"/>
              <a:gd name="connsiteX5" fmla="*/ 9849526 w 9849526"/>
              <a:gd name="connsiteY5" fmla="*/ 6857999 h 6857999"/>
              <a:gd name="connsiteX6" fmla="*/ 8950327 w 9849526"/>
              <a:gd name="connsiteY6" fmla="*/ 6857999 h 6857999"/>
              <a:gd name="connsiteX7" fmla="*/ 8950326 w 9849526"/>
              <a:gd name="connsiteY7" fmla="*/ 6857999 h 6857999"/>
              <a:gd name="connsiteX8" fmla="*/ 6736212 w 9849526"/>
              <a:gd name="connsiteY8" fmla="*/ 6857999 h 6857999"/>
              <a:gd name="connsiteX9" fmla="*/ 3205104 w 9849526"/>
              <a:gd name="connsiteY9" fmla="*/ 6857999 h 6857999"/>
              <a:gd name="connsiteX10" fmla="*/ 3245666 w 9849526"/>
              <a:gd name="connsiteY10" fmla="*/ 6562460 h 6857999"/>
              <a:gd name="connsiteX11" fmla="*/ 3138686 w 9849526"/>
              <a:gd name="connsiteY11" fmla="*/ 4435892 h 6857999"/>
              <a:gd name="connsiteX12" fmla="*/ 0 w 9849526"/>
              <a:gd name="connsiteY1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49526" h="6857999">
                <a:moveTo>
                  <a:pt x="0" y="0"/>
                </a:moveTo>
                <a:lnTo>
                  <a:pt x="6736212" y="0"/>
                </a:lnTo>
                <a:lnTo>
                  <a:pt x="8950326" y="0"/>
                </a:lnTo>
                <a:lnTo>
                  <a:pt x="8950327" y="0"/>
                </a:lnTo>
                <a:lnTo>
                  <a:pt x="9849526" y="0"/>
                </a:lnTo>
                <a:lnTo>
                  <a:pt x="9849526" y="6857999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6736212" y="6857999"/>
                </a:lnTo>
                <a:lnTo>
                  <a:pt x="3205104" y="6857999"/>
                </a:lnTo>
                <a:lnTo>
                  <a:pt x="3245666" y="6562460"/>
                </a:lnTo>
                <a:cubicBezTo>
                  <a:pt x="3324794" y="5869612"/>
                  <a:pt x="3294509" y="5154819"/>
                  <a:pt x="3138686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67FBE0-E3CC-478B-6562-7D5CE5EC674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2144" y="3938953"/>
            <a:ext cx="4199760" cy="2147053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sv" sz="22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Specialisterna</a:t>
            </a:r>
            <a:br>
              <a:rPr lang="sv" sz="2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v" sz="22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Seija Moilanen och Pirkko Mäkinen</a:t>
            </a:r>
            <a:br>
              <a:rPr lang="sv" sz="2100" dirty="0"/>
            </a:br>
            <a:br>
              <a:rPr lang="sv" sz="2100" dirty="0"/>
            </a:br>
            <a:endParaRPr lang="sv" sz="21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D15339D-0A2F-2C6C-7660-47E1CD378274}"/>
              </a:ext>
            </a:extLst>
          </p:cNvPr>
          <p:cNvSpPr txBox="1"/>
          <p:nvPr/>
        </p:nvSpPr>
        <p:spPr>
          <a:xfrm>
            <a:off x="644654" y="1999961"/>
            <a:ext cx="38448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Återhämtning </a:t>
            </a:r>
          </a:p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som en del av arbetsbelastningens hantering</a:t>
            </a:r>
          </a:p>
          <a:p>
            <a:pPr algn="l" rtl="0"/>
            <a:endParaRPr lang="sv" sz="3000" b="1" dirty="0">
              <a:latin typeface="Source Sans Pro" panose="020B0503030403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A64819D-8AB3-079C-0F45-1C51BC8D7A35}"/>
              </a:ext>
            </a:extLst>
          </p:cNvPr>
          <p:cNvSpPr txBox="1"/>
          <p:nvPr/>
        </p:nvSpPr>
        <p:spPr>
          <a:xfrm>
            <a:off x="782144" y="5354725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sv" sz="14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Bilder: Arbetarskyddscentralen; Milla Toro;</a:t>
            </a:r>
          </a:p>
          <a:p>
            <a:pPr algn="l" rtl="0"/>
            <a:r>
              <a:rPr lang="sv" sz="14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BigStock; Pixabay CC0-licensen</a:t>
            </a:r>
            <a:endParaRPr lang="sv" sz="1400" b="0" i="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6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37D8131A-492B-F352-99DA-0FBF4A0D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10667998" cy="923925"/>
          </a:xfrm>
        </p:spPr>
        <p:txBody>
          <a:bodyPr anchor="t">
            <a:normAutofit/>
          </a:bodyPr>
          <a:lstStyle/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Beställ daglig pausgympa </a:t>
            </a:r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2"/>
              </a:rPr>
              <a:t>från Selkäkanava</a:t>
            </a:r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</a:t>
            </a:r>
            <a:r>
              <a:rPr lang="sv" sz="180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(gratis, på finska)</a:t>
            </a:r>
            <a:endParaRPr lang="sv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70548C5-A3C1-7F2D-CAFB-D4DFD6A5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669" y="6404183"/>
            <a:ext cx="831056" cy="183942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</a:pPr>
            <a:fld id="{190935E3-0244-42CD-96F1-D39128F866FF}" type="datetime1">
              <a:rPr lang="fi-FI"/>
              <a:pPr algn="l" rtl="0">
                <a:spcAft>
                  <a:spcPts val="600"/>
                </a:spcAft>
              </a:pPr>
              <a:t>22.11.2022</a:t>
            </a:fld>
            <a:endParaRPr lang="sv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5B3132C-091B-1DFD-3168-50F61483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893" y="6404183"/>
            <a:ext cx="4114800" cy="183942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sv" b="0" i="0" u="none" baseline="0"/>
              <a:t>Seija Moilanen, Twitter @SeijaMoi</a:t>
            </a:r>
          </a:p>
        </p:txBody>
      </p:sp>
      <p:pic>
        <p:nvPicPr>
          <p:cNvPr id="10" name="Kuvan paikkamerkki 8" descr="Kuva, joka sisältää kohteen henkilö, kasvi, housut&#10;&#10;Kuvaus luotu automaattisesti">
            <a:extLst>
              <a:ext uri="{FF2B5EF4-FFF2-40B4-BE49-F238E27FC236}">
                <a16:creationId xmlns:a16="http://schemas.microsoft.com/office/drawing/2014/main" id="{F4887178-A6EB-BDA8-2A57-AC09B8EB5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 b="20718"/>
          <a:stretch>
            <a:fillRect/>
          </a:stretch>
        </p:blipFill>
        <p:spPr>
          <a:xfrm>
            <a:off x="923926" y="1666874"/>
            <a:ext cx="10344148" cy="403860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111F989-2C18-7029-9D1E-589E683791F2}"/>
              </a:ext>
            </a:extLst>
          </p:cNvPr>
          <p:cNvSpPr txBox="1"/>
          <p:nvPr/>
        </p:nvSpPr>
        <p:spPr>
          <a:xfrm>
            <a:off x="923926" y="5916330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sv" sz="12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Bild: BigStock</a:t>
            </a:r>
            <a:endParaRPr lang="sv" sz="1200" b="0" i="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3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5">
            <a:extLst>
              <a:ext uri="{FF2B5EF4-FFF2-40B4-BE49-F238E27FC236}">
                <a16:creationId xmlns:a16="http://schemas.microsoft.com/office/drawing/2014/main" id="{22F8CDC7-F9CD-14FA-BB27-1F281560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 b="22943"/>
          <a:stretch>
            <a:fillRect/>
          </a:stretch>
        </p:blipFill>
        <p:spPr>
          <a:xfrm>
            <a:off x="3241674" y="0"/>
            <a:ext cx="8950326" cy="6857999"/>
          </a:xfrm>
          <a:custGeom>
            <a:avLst/>
            <a:gdLst>
              <a:gd name="connsiteX0" fmla="*/ 0 w 8950326"/>
              <a:gd name="connsiteY0" fmla="*/ 0 h 6857999"/>
              <a:gd name="connsiteX1" fmla="*/ 8950326 w 8950326"/>
              <a:gd name="connsiteY1" fmla="*/ 0 h 6857999"/>
              <a:gd name="connsiteX2" fmla="*/ 8950326 w 8950326"/>
              <a:gd name="connsiteY2" fmla="*/ 6857999 h 6857999"/>
              <a:gd name="connsiteX3" fmla="*/ 3205103 w 8950326"/>
              <a:gd name="connsiteY3" fmla="*/ 6857999 h 6857999"/>
              <a:gd name="connsiteX4" fmla="*/ 3245666 w 8950326"/>
              <a:gd name="connsiteY4" fmla="*/ 6562460 h 6857999"/>
              <a:gd name="connsiteX5" fmla="*/ 3138685 w 8950326"/>
              <a:gd name="connsiteY5" fmla="*/ 4435892 h 6857999"/>
              <a:gd name="connsiteX6" fmla="*/ 0 w 8950326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326" h="6857999">
                <a:moveTo>
                  <a:pt x="0" y="0"/>
                </a:moveTo>
                <a:lnTo>
                  <a:pt x="8950326" y="0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</p:spPr>
      </p:pic>
      <p:sp>
        <p:nvSpPr>
          <p:cNvPr id="6" name="Otsikko 2">
            <a:extLst>
              <a:ext uri="{FF2B5EF4-FFF2-40B4-BE49-F238E27FC236}">
                <a16:creationId xmlns:a16="http://schemas.microsoft.com/office/drawing/2014/main" id="{A3A0593F-EDD5-3A7F-069E-A4EDC0647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796872"/>
          </a:xfrm>
        </p:spPr>
        <p:txBody>
          <a:bodyPr/>
          <a:lstStyle/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Sex olika sätt att vila</a:t>
            </a:r>
            <a:endParaRPr lang="sv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Alaotsikko 3">
            <a:extLst>
              <a:ext uri="{FF2B5EF4-FFF2-40B4-BE49-F238E27FC236}">
                <a16:creationId xmlns:a16="http://schemas.microsoft.com/office/drawing/2014/main" id="{B832C91C-8672-CD6D-593C-B71FCC352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2267403"/>
            <a:ext cx="4829175" cy="952501"/>
          </a:xfrm>
        </p:spPr>
        <p:txBody>
          <a:bodyPr/>
          <a:lstStyle/>
          <a:p>
            <a:pPr algn="l" rtl="0"/>
            <a:r>
              <a:rPr lang="sv" sz="2100" b="0" i="0" u="none" baseline="0" dirty="0"/>
              <a:t>Kroppslig</a:t>
            </a: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vila</a:t>
            </a:r>
          </a:p>
          <a:p>
            <a:pPr algn="l" rtl="0"/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Sinnets vila</a:t>
            </a:r>
          </a:p>
          <a:p>
            <a:pPr algn="l" rtl="0"/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Sensorisk vila</a:t>
            </a:r>
          </a:p>
          <a:p>
            <a:pPr algn="l" rtl="0"/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Kreativ vila</a:t>
            </a:r>
          </a:p>
          <a:p>
            <a:pPr algn="l" rtl="0"/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Emotionell vila</a:t>
            </a:r>
          </a:p>
          <a:p>
            <a:pPr algn="l" rtl="0"/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Social vila</a:t>
            </a:r>
          </a:p>
          <a:p>
            <a:endParaRPr lang="sv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None/>
            </a:pPr>
            <a:r>
              <a:rPr lang="sv" b="0" i="1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Hur bra förverkligas dessa </a:t>
            </a:r>
          </a:p>
          <a:p>
            <a:pPr marL="0" indent="0" algn="l" rtl="0">
              <a:buNone/>
            </a:pPr>
            <a:r>
              <a:rPr lang="sv" b="0" i="1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under din egen dag eller vecka?</a:t>
            </a:r>
            <a:endParaRPr lang="sv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sv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318F7ED8-EE22-54F5-5886-3A44A145AB2C}"/>
              </a:ext>
            </a:extLst>
          </p:cNvPr>
          <p:cNvSpPr txBox="1"/>
          <p:nvPr/>
        </p:nvSpPr>
        <p:spPr>
          <a:xfrm>
            <a:off x="1981200" y="6439809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sv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2277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CCA250BA-90A7-CCEA-1662-439EF91B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 anchor="t">
            <a:normAutofit/>
          </a:bodyPr>
          <a:lstStyle/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2"/>
              </a:rPr>
              <a:t>Alla behöver återhämtning </a:t>
            </a:r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–videon visar exempel på återhämtningsmetoder</a:t>
            </a:r>
            <a:endParaRPr lang="sv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2E3D84F-C841-A77D-233B-0EC3ED4B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669" y="6404183"/>
            <a:ext cx="831056" cy="183942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0935E3-0244-42CD-96F1-D39128F866FF}" type="datetime1">
              <a:rPr kumimoji="0" lang="fi-FI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22.11.2022</a:t>
            </a:fld>
            <a:endParaRPr kumimoji="0" lang="sv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13ABC8-821E-F77E-5E6D-8D839334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893" y="6404183"/>
            <a:ext cx="4114800" cy="183942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t>Seija Moilanen, Twitter @SeijaMoi</a:t>
            </a:r>
          </a:p>
        </p:txBody>
      </p:sp>
      <p:pic>
        <p:nvPicPr>
          <p:cNvPr id="10" name="Sisällön paikkamerkki 8" descr="Kuva, joka sisältää kohteen sisä, henkilö, ikkuna, henkilöt&#10;&#10;Kuvaus luotu automaattisesti">
            <a:extLst>
              <a:ext uri="{FF2B5EF4-FFF2-40B4-BE49-F238E27FC236}">
                <a16:creationId xmlns:a16="http://schemas.microsoft.com/office/drawing/2014/main" id="{1C2ADC35-4617-4C69-A3D0-D210366E8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r="-1" b="39106"/>
          <a:stretch/>
        </p:blipFill>
        <p:spPr>
          <a:xfrm>
            <a:off x="923926" y="1666874"/>
            <a:ext cx="10344148" cy="403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86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AA2C950-221B-2130-59D7-2758A197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/>
          <a:lstStyle/>
          <a:p>
            <a:pPr algn="l" rtl="0"/>
            <a:r>
              <a:rPr lang="fi-FI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2"/>
              </a:rPr>
              <a:t>Oiva</a:t>
            </a:r>
            <a:endParaRPr lang="sv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DAE5D513-D137-21A6-4C9B-B10B5249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669" y="6404183"/>
            <a:ext cx="831056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"/>
            </a:defPPr>
            <a:lvl1pPr marL="0" algn="ct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190935E3-0244-42CD-96F1-D39128F866FF}" type="datetime1">
              <a:rPr lang="fi-FI"/>
              <a:pPr rtl="0"/>
              <a:t>22.11.2022</a:t>
            </a:fld>
            <a:endParaRPr lang="sv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802D1A8-222C-8532-43A7-916778E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893" y="6404183"/>
            <a:ext cx="4114800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sv" b="0" i="0" u="none" baseline="0"/>
              <a:t>Seija Moilanen, Twitter @SeijaMoi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692EB90-8DE1-C3F6-3C52-937097D3E925}"/>
              </a:ext>
            </a:extLst>
          </p:cNvPr>
          <p:cNvSpPr txBox="1"/>
          <p:nvPr/>
        </p:nvSpPr>
        <p:spPr>
          <a:xfrm>
            <a:off x="1115122" y="5163015"/>
            <a:ext cx="3308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sv" sz="2000" b="1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Pröva också: </a:t>
            </a:r>
          </a:p>
          <a:p>
            <a:pPr algn="l" rtl="0"/>
            <a:r>
              <a:rPr lang="sv" sz="20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Marconi Union: Weightless</a:t>
            </a:r>
            <a:endParaRPr lang="sv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 rtl="0"/>
            <a:r>
              <a:rPr lang="sv" sz="20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Psykporten: Orosstund</a:t>
            </a:r>
            <a:endParaRPr lang="sv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8BA60A8-184D-5401-567A-5030BBC1B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93" y="4214453"/>
            <a:ext cx="3508172" cy="1643273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259C90AC-B9C4-EF65-51B9-650BD04A60FD}"/>
              </a:ext>
            </a:extLst>
          </p:cNvPr>
          <p:cNvSpPr/>
          <p:nvPr/>
        </p:nvSpPr>
        <p:spPr>
          <a:xfrm>
            <a:off x="237535" y="3748433"/>
            <a:ext cx="1926077" cy="5101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b="0" i="0" u="none" baseline="0">
                <a:solidFill>
                  <a:schemeClr val="bg1"/>
                </a:solidFill>
              </a:rPr>
              <a:t>STRESSAD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512B3EA-B202-4CF3-17A5-48316AF54220}"/>
              </a:ext>
            </a:extLst>
          </p:cNvPr>
          <p:cNvSpPr/>
          <p:nvPr/>
        </p:nvSpPr>
        <p:spPr>
          <a:xfrm>
            <a:off x="2214471" y="4336144"/>
            <a:ext cx="1926077" cy="5101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b="0" i="0" u="none" baseline="0">
                <a:solidFill>
                  <a:schemeClr val="bg1"/>
                </a:solidFill>
              </a:rPr>
              <a:t>PLÅGAD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3ABA17CF-75AF-A548-5918-CEEED2CD0E26}"/>
              </a:ext>
            </a:extLst>
          </p:cNvPr>
          <p:cNvSpPr/>
          <p:nvPr/>
        </p:nvSpPr>
        <p:spPr>
          <a:xfrm>
            <a:off x="3064212" y="3316182"/>
            <a:ext cx="6079788" cy="68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EF36EF16-3125-3A42-1F83-F8FD8E32DAA2}"/>
              </a:ext>
            </a:extLst>
          </p:cNvPr>
          <p:cNvSpPr/>
          <p:nvPr/>
        </p:nvSpPr>
        <p:spPr>
          <a:xfrm>
            <a:off x="4291745" y="4841454"/>
            <a:ext cx="1926077" cy="5101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b="0" i="0" u="none" baseline="0">
                <a:solidFill>
                  <a:schemeClr val="bg1"/>
                </a:solidFill>
              </a:rPr>
              <a:t>DEPRIMERAD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20303B15-AC16-D065-72F4-68514F659BE9}"/>
              </a:ext>
            </a:extLst>
          </p:cNvPr>
          <p:cNvSpPr/>
          <p:nvPr/>
        </p:nvSpPr>
        <p:spPr>
          <a:xfrm>
            <a:off x="6318620" y="5351563"/>
            <a:ext cx="1926077" cy="5101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b="0" i="0" u="none" baseline="0">
                <a:solidFill>
                  <a:schemeClr val="bg1"/>
                </a:solidFill>
              </a:rPr>
              <a:t>JAG FÅR INTE SÖMN</a:t>
            </a: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30D9A78-A267-C641-3ED0-688EB0676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6" y="1212206"/>
            <a:ext cx="9705051" cy="210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2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5">
            <a:extLst>
              <a:ext uri="{FF2B5EF4-FFF2-40B4-BE49-F238E27FC236}">
                <a16:creationId xmlns:a16="http://schemas.microsoft.com/office/drawing/2014/main" id="{04634E67-220B-58E8-551C-F93F619A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 b="22943"/>
          <a:stretch>
            <a:fillRect/>
          </a:stretch>
        </p:blipFill>
        <p:spPr>
          <a:xfrm>
            <a:off x="3241674" y="0"/>
            <a:ext cx="8950326" cy="6857999"/>
          </a:xfrm>
          <a:custGeom>
            <a:avLst/>
            <a:gdLst>
              <a:gd name="connsiteX0" fmla="*/ 0 w 8950326"/>
              <a:gd name="connsiteY0" fmla="*/ 0 h 6857999"/>
              <a:gd name="connsiteX1" fmla="*/ 8950326 w 8950326"/>
              <a:gd name="connsiteY1" fmla="*/ 0 h 6857999"/>
              <a:gd name="connsiteX2" fmla="*/ 8950326 w 8950326"/>
              <a:gd name="connsiteY2" fmla="*/ 6857999 h 6857999"/>
              <a:gd name="connsiteX3" fmla="*/ 3205103 w 8950326"/>
              <a:gd name="connsiteY3" fmla="*/ 6857999 h 6857999"/>
              <a:gd name="connsiteX4" fmla="*/ 3245666 w 8950326"/>
              <a:gd name="connsiteY4" fmla="*/ 6562460 h 6857999"/>
              <a:gd name="connsiteX5" fmla="*/ 3138685 w 8950326"/>
              <a:gd name="connsiteY5" fmla="*/ 4435892 h 6857999"/>
              <a:gd name="connsiteX6" fmla="*/ 0 w 8950326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326" h="6857999">
                <a:moveTo>
                  <a:pt x="0" y="0"/>
                </a:moveTo>
                <a:lnTo>
                  <a:pt x="8950326" y="0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</p:spPr>
      </p:pic>
      <p:sp>
        <p:nvSpPr>
          <p:cNvPr id="6" name="Otsikko 2">
            <a:extLst>
              <a:ext uri="{FF2B5EF4-FFF2-40B4-BE49-F238E27FC236}">
                <a16:creationId xmlns:a16="http://schemas.microsoft.com/office/drawing/2014/main" id="{127C1D19-EE43-F829-2674-977C2F3E5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86" y="731577"/>
            <a:ext cx="4829175" cy="796872"/>
          </a:xfrm>
        </p:spPr>
        <p:txBody>
          <a:bodyPr/>
          <a:lstStyle/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DRAMMA </a:t>
            </a:r>
            <a:br>
              <a:rPr lang="sv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– stöd för återhämtningen</a:t>
            </a:r>
            <a:endParaRPr lang="sv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Alaotsikko 3">
            <a:extLst>
              <a:ext uri="{FF2B5EF4-FFF2-40B4-BE49-F238E27FC236}">
                <a16:creationId xmlns:a16="http://schemas.microsoft.com/office/drawing/2014/main" id="{BC6FBCBF-9641-07C6-820C-DFFBBBD8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6" y="2099101"/>
            <a:ext cx="4829175" cy="2659796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Koppla loss från arbetet (</a:t>
            </a:r>
            <a:r>
              <a:rPr lang="sv" sz="21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etachment)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Avslappning (</a:t>
            </a:r>
            <a:r>
              <a:rPr lang="sv" sz="21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elaxation)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Självständighet (</a:t>
            </a:r>
            <a:r>
              <a:rPr lang="sv" sz="21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utonomy)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Kompetenshantering (</a:t>
            </a:r>
            <a:r>
              <a:rPr lang="sv" sz="21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astery)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Betydelsefull (</a:t>
            </a:r>
            <a:r>
              <a:rPr lang="sv" sz="21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</a:t>
            </a: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eaning)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Samhörighet (</a:t>
            </a:r>
            <a:r>
              <a:rPr lang="sv" sz="21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sv" sz="21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ffiliation)</a:t>
            </a:r>
          </a:p>
          <a:p>
            <a:pPr algn="l" rtl="0"/>
            <a:r>
              <a:rPr lang="sv" sz="14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(Anniina Virtanen (2021). Psykologinen</a:t>
            </a:r>
            <a:r>
              <a:rPr lang="sv" sz="1400" b="0" i="0" u="none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palautuminen</a:t>
            </a:r>
            <a:r>
              <a:rPr lang="sv" sz="14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.)</a:t>
            </a:r>
          </a:p>
          <a:p>
            <a:endParaRPr lang="sv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None/>
            </a:pPr>
            <a:r>
              <a:rPr lang="sv" b="0" i="1" u="none" baseline="0" dirty="0"/>
              <a:t>Och h</a:t>
            </a:r>
            <a:r>
              <a:rPr lang="sv" b="0" i="1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ur bra förverkligar du dessa </a:t>
            </a:r>
          </a:p>
          <a:p>
            <a:pPr marL="0" indent="0" algn="l" rtl="0">
              <a:buNone/>
            </a:pPr>
            <a:r>
              <a:rPr lang="sv" b="0" i="1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under din egen dag eller vecka?</a:t>
            </a:r>
            <a:endParaRPr lang="sv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sv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56FF4F1D-A375-00E0-D4D5-C240CE8334B9}"/>
              </a:ext>
            </a:extLst>
          </p:cNvPr>
          <p:cNvSpPr txBox="1"/>
          <p:nvPr/>
        </p:nvSpPr>
        <p:spPr>
          <a:xfrm>
            <a:off x="1876271" y="6439809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sv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9055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8CF96B7-4E21-252D-4895-367583B221E8}"/>
              </a:ext>
            </a:extLst>
          </p:cNvPr>
          <p:cNvSpPr txBox="1">
            <a:spLocks/>
          </p:cNvSpPr>
          <p:nvPr/>
        </p:nvSpPr>
        <p:spPr>
          <a:xfrm>
            <a:off x="452435" y="-101844"/>
            <a:ext cx="11287125" cy="9239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" sz="3000" b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Hur </a:t>
            </a:r>
            <a:r>
              <a:rPr lang="sv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kan jag ta hand om </a:t>
            </a:r>
            <a:r>
              <a:rPr lang="sv" sz="3000" b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återhämtningen i arbetet och på fritiden?</a:t>
            </a:r>
            <a:endParaRPr lang="sv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72764F7-BE22-5997-5A4B-3CDAE3E97EDA}"/>
              </a:ext>
            </a:extLst>
          </p:cNvPr>
          <p:cNvSpPr txBox="1">
            <a:spLocks/>
          </p:cNvSpPr>
          <p:nvPr/>
        </p:nvSpPr>
        <p:spPr>
          <a:xfrm>
            <a:off x="674448" y="1085407"/>
            <a:ext cx="5714445" cy="370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Olika långa pauser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Stirra tillfälligt ut genom fönstret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Pausa ibland ensam och ibland småpratande med arbetskollegorna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Leenden, skratt, roliga videor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Mat- och kaffepauser (också vid distansarbete!)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Avlägsna dig från arbetsstället under pauserna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Pausgymnastik, hjärngympa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Promenadmöten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Förkortning av möten och sammankomster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Organisering av arbetet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 arbetsuppgift åt gången, om det är möjligt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Arbetet får lämnas oavslutat, det behöver inte vara färdigt idag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Kontrollerad omväxling av arbetsuppgifterna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Uppföljning av arbetstiden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Förberedelse av nya situationer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Avgränsning av arbetstiden och minimering av övertid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E-post och andra meddelanden under arbetstiden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Arbets- och privattelefonen skilt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" sz="16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sv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02C8876-E0DC-8493-7C0B-021B7CA85FBB}"/>
              </a:ext>
            </a:extLst>
          </p:cNvPr>
          <p:cNvSpPr txBox="1">
            <a:spLocks/>
          </p:cNvSpPr>
          <p:nvPr/>
        </p:nvSpPr>
        <p:spPr>
          <a:xfrm>
            <a:off x="6620929" y="1085407"/>
            <a:ext cx="4644000" cy="3708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Tillräcklig och god sömn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Regelbunden mattid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Friluftsliv, motion, promenad i naturen, utflykter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Gårds- och trädgårdsarbete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Renovering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Hobbyer (egna och barnens)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Vänner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Meningsfullt, göra mina egna saker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Självstudier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Frivilligarbete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Samtal  med närstående eller vänner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Läsning och ljudböcker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Hobbyverksamhet och handarbete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Musik, körsång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Konserter, utställningar, filmer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Pussel, korsord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Avslappningsövningar</a:t>
            </a:r>
          </a:p>
          <a:p>
            <a:pPr>
              <a:spcBef>
                <a:spcPts val="0"/>
              </a:spcBef>
            </a:pPr>
            <a:r>
              <a:rPr lang="sv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Meditation</a:t>
            </a:r>
          </a:p>
          <a:p>
            <a:pPr marL="0" indent="0">
              <a:spcBef>
                <a:spcPts val="0"/>
              </a:spcBef>
              <a:buFont typeface="Franklin Gothic Book" panose="020B0503020102020204" pitchFamily="34" charset="0"/>
              <a:buNone/>
            </a:pPr>
            <a:endParaRPr lang="sv" sz="16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sv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01022C1-1B24-D926-FEAC-C15494F8F932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sv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46137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7AFDD343-7646-F5F9-154E-5EC2CDA5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4527401" cy="1359347"/>
          </a:xfrm>
        </p:spPr>
        <p:txBody>
          <a:bodyPr anchor="t">
            <a:normAutofit/>
          </a:bodyPr>
          <a:lstStyle/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Den egna arbetsplatsens utvecklingsbehov 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9132D2-51F8-5AB8-BC43-F98218E0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103128"/>
            <a:ext cx="4203551" cy="3679379"/>
          </a:xfrm>
        </p:spPr>
        <p:txBody>
          <a:bodyPr vert="horz" lIns="0" tIns="0" rIns="0" bIns="0" rtlCol="0">
            <a:normAutofit/>
          </a:bodyPr>
          <a:lstStyle/>
          <a:p>
            <a:pPr marL="0" lvl="0" indent="0" algn="l" rtl="0">
              <a:buNone/>
            </a:pPr>
            <a:r>
              <a:rPr lang="sv" sz="2000" b="0" i="0" u="none" baseline="0" dirty="0">
                <a:effectLst/>
                <a:latin typeface="Source Sans Pro"/>
                <a:ea typeface="Times New Roman" panose="02020603050405020304" pitchFamily="18" charset="0"/>
              </a:rPr>
              <a:t>Vilka utvecklingsbehov </a:t>
            </a:r>
            <a:r>
              <a:rPr lang="sv" sz="2000" b="0" i="0" u="none" baseline="0" dirty="0">
                <a:latin typeface="Source Sans Pro"/>
                <a:ea typeface="Times New Roman" panose="02020603050405020304" pitchFamily="18" charset="0"/>
              </a:rPr>
              <a:t>har vi</a:t>
            </a:r>
            <a:r>
              <a:rPr lang="sv" sz="2000" b="0" i="0" u="none" baseline="0" dirty="0">
                <a:effectLst/>
                <a:latin typeface="Source Sans Pro"/>
                <a:ea typeface="Times New Roman" panose="02020603050405020304" pitchFamily="18" charset="0"/>
              </a:rPr>
              <a:t> </a:t>
            </a:r>
            <a:r>
              <a:rPr lang="sv" sz="2000" b="0" i="0" u="none" baseline="0" dirty="0">
                <a:latin typeface="Source Sans Pro"/>
                <a:ea typeface="Times New Roman" panose="02020603050405020304" pitchFamily="18" charset="0"/>
              </a:rPr>
              <a:t>gällande återhämtningsmetoder och </a:t>
            </a:r>
            <a:br>
              <a:rPr lang="sv" sz="2000" dirty="0">
                <a:latin typeface="Source Sans Pro"/>
                <a:ea typeface="Times New Roman" panose="02020603050405020304" pitchFamily="18" charset="0"/>
              </a:rPr>
            </a:br>
            <a:r>
              <a:rPr lang="sv" sz="2000" b="0" i="0" u="none" baseline="0" dirty="0">
                <a:latin typeface="Source Sans Pro"/>
                <a:ea typeface="Times New Roman" panose="02020603050405020304" pitchFamily="18" charset="0"/>
              </a:rPr>
              <a:t>-möjligheter?</a:t>
            </a:r>
            <a:endParaRPr lang="sv" sz="2000" dirty="0">
              <a:latin typeface="Source Sans Pro"/>
              <a:ea typeface="Calibri" panose="020F0502020204030204" pitchFamily="34" charset="0"/>
            </a:endParaRPr>
          </a:p>
          <a:p>
            <a:pPr marL="0" indent="0" algn="l" rtl="0">
              <a:buNone/>
            </a:pPr>
            <a:endParaRPr lang="sv" sz="2000" dirty="0">
              <a:latin typeface="Source Sans Pro"/>
              <a:ea typeface="Calibri" panose="020F0502020204030204" pitchFamily="34" charset="0"/>
            </a:endParaRPr>
          </a:p>
          <a:p>
            <a:pPr marL="342900" indent="-342900" algn="l" rtl="0">
              <a:buFont typeface="Symbol" panose="05050102010706020507" pitchFamily="18" charset="2"/>
              <a:buChar char=""/>
            </a:pPr>
            <a:endParaRPr lang="sv" dirty="0">
              <a:latin typeface="Source Sans Pro"/>
              <a:ea typeface="Calibri" panose="020F0502020204030204" pitchFamily="34" charset="0"/>
            </a:endParaRPr>
          </a:p>
        </p:txBody>
      </p:sp>
      <p:pic>
        <p:nvPicPr>
          <p:cNvPr id="9" name="Kuva 5" descr="Kuva, joka sisältää kohteen sisä, henkilö, ikkuna, henkilöt&#10;&#10;Kuvaus luotu automaattisesti">
            <a:extLst>
              <a:ext uri="{FF2B5EF4-FFF2-40B4-BE49-F238E27FC236}">
                <a16:creationId xmlns:a16="http://schemas.microsoft.com/office/drawing/2014/main" id="{F698CB30-DC63-2901-1EE9-1D0E9C541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90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27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C9511183-4D58-DFF6-861D-F91916C6C540}"/>
              </a:ext>
            </a:extLst>
          </p:cNvPr>
          <p:cNvSpPr txBox="1">
            <a:spLocks/>
          </p:cNvSpPr>
          <p:nvPr/>
        </p:nvSpPr>
        <p:spPr>
          <a:xfrm>
            <a:off x="600076" y="476250"/>
            <a:ext cx="8815317" cy="9239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 planeringen av Säkerhetsstunden på din arbetsplats är det bra att beakta tre skeden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1D535EF4-C593-FC96-3E5B-7F3F41821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183390"/>
              </p:ext>
            </p:extLst>
          </p:nvPr>
        </p:nvGraphicFramePr>
        <p:xfrm>
          <a:off x="923925" y="1825625"/>
          <a:ext cx="9580563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902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2ACED383-4274-00D1-99FD-116D61A7B4F9}"/>
              </a:ext>
            </a:extLst>
          </p:cNvPr>
          <p:cNvSpPr txBox="1">
            <a:spLocks/>
          </p:cNvSpPr>
          <p:nvPr/>
        </p:nvSpPr>
        <p:spPr>
          <a:xfrm>
            <a:off x="665958" y="735132"/>
            <a:ext cx="9426240" cy="9239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" sz="2800" b="1" dirty="0">
                <a:latin typeface="Source Sans Pro"/>
                <a:ea typeface="Source Sans Pro"/>
                <a:cs typeface="Source Sans Pro"/>
              </a:rPr>
              <a:t>Tema för Säkerhetsstunden på den egna arbetsplatsen:</a:t>
            </a:r>
          </a:p>
          <a:p>
            <a:r>
              <a:rPr lang="sv" sz="2800" b="1" dirty="0">
                <a:latin typeface="Source Sans Pro"/>
                <a:ea typeface="Source Sans Pro"/>
                <a:cs typeface="Source Sans Pro"/>
              </a:rPr>
              <a:t>Tidpunkt:</a:t>
            </a:r>
          </a:p>
          <a:p>
            <a:r>
              <a:rPr lang="sv" sz="2800" b="1" i="0" u="none" baseline="0">
                <a:latin typeface="Source Sans Pro"/>
                <a:ea typeface="Source Sans Pro"/>
                <a:cs typeface="Source Sans Pro"/>
              </a:rPr>
              <a:t>Arbetsplatsens team/grupp/avdelning:</a:t>
            </a:r>
            <a:endParaRPr lang="sv" sz="2800" dirty="0"/>
          </a:p>
        </p:txBody>
      </p:sp>
      <p:graphicFrame>
        <p:nvGraphicFramePr>
          <p:cNvPr id="6" name="Sisällön paikkamerkki 4">
            <a:extLst>
              <a:ext uri="{FF2B5EF4-FFF2-40B4-BE49-F238E27FC236}">
                <a16:creationId xmlns:a16="http://schemas.microsoft.com/office/drawing/2014/main" id="{5DF820B2-B37D-247A-32CB-D7EC247A89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150840"/>
              </p:ext>
            </p:extLst>
          </p:nvPr>
        </p:nvGraphicFramePr>
        <p:xfrm>
          <a:off x="588258" y="1967668"/>
          <a:ext cx="9987252" cy="403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084">
                  <a:extLst>
                    <a:ext uri="{9D8B030D-6E8A-4147-A177-3AD203B41FA5}">
                      <a16:colId xmlns:a16="http://schemas.microsoft.com/office/drawing/2014/main" val="3152607740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1826773176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747756559"/>
                    </a:ext>
                  </a:extLst>
                </a:gridCol>
              </a:tblGrid>
              <a:tr h="1067831">
                <a:tc>
                  <a:txBody>
                    <a:bodyPr/>
                    <a:lstStyle/>
                    <a:p>
                      <a:pPr algn="l" rtl="0"/>
                      <a:r>
                        <a:rPr lang="sv" b="0" i="0" u="none" baseline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Förberedelse av 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sv" b="0" i="0" u="none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Ledning av 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sv" b="0" i="0" u="none" baseline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Efter stunden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072"/>
                  </a:ext>
                </a:extLst>
              </a:tr>
              <a:tr h="2971635">
                <a:tc>
                  <a:txBody>
                    <a:bodyPr/>
                    <a:lstStyle/>
                    <a:p>
                      <a:endParaRPr lang="sv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95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7BD86147-B7CF-EE28-F66F-E83CED6544C9}"/>
              </a:ext>
            </a:extLst>
          </p:cNvPr>
          <p:cNvSpPr txBox="1">
            <a:spLocks/>
          </p:cNvSpPr>
          <p:nvPr/>
        </p:nvSpPr>
        <p:spPr>
          <a:xfrm>
            <a:off x="755250" y="476249"/>
            <a:ext cx="8815317" cy="9239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Ytterligare material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49410917-F159-C054-04BA-367C2AAA3C46}"/>
              </a:ext>
            </a:extLst>
          </p:cNvPr>
          <p:cNvSpPr txBox="1">
            <a:spLocks/>
          </p:cNvSpPr>
          <p:nvPr/>
        </p:nvSpPr>
        <p:spPr>
          <a:xfrm>
            <a:off x="755250" y="1852716"/>
            <a:ext cx="9579768" cy="4098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Arbetshälsoinstitutet: </a:t>
            </a:r>
            <a:r>
              <a:rPr lang="sv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Återhämtningsräknare</a:t>
            </a:r>
            <a:endParaRPr lang="sv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Arbetarskyddscentralen: </a:t>
            </a:r>
            <a:r>
              <a:rPr lang="sv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En lugn stund</a:t>
            </a:r>
            <a:r>
              <a:rPr lang="sv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–video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Arbetarskyddscentralen: </a:t>
            </a:r>
            <a:r>
              <a:rPr lang="sv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Arbetstid</a:t>
            </a:r>
            <a:r>
              <a:rPr lang="sv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-webbplats (på finska)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6700BFC7-9731-CA38-4B72-EEA766CCFADD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sv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1938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2673E585-77BA-DB06-2D65-9881D1847A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/>
          <a:lstStyle/>
          <a:p>
            <a:pPr algn="l" rtl="0"/>
            <a:r>
              <a:rPr lang="sv" b="1" i="0" u="none" baseline="0">
                <a:latin typeface="Source Sans Pro"/>
                <a:ea typeface="Source Sans Pro"/>
                <a:cs typeface="Source Sans Pro"/>
              </a:rPr>
              <a:t>Vad handlar Säkerhetsstunden på arbetsplatsen om?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6D5B949A-4D43-233A-880D-D4A2CDFD42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0350" y="1402362"/>
            <a:ext cx="6922733" cy="427923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l" rtl="0">
              <a:buNone/>
            </a:pPr>
            <a:endParaRPr lang="sv" sz="1800" dirty="0">
              <a:solidFill>
                <a:srgbClr val="000000"/>
              </a:solidFill>
              <a:latin typeface="Source Sans Pro" pitchFamily="34"/>
            </a:endParaRPr>
          </a:p>
          <a:p>
            <a:pPr marL="0" indent="0" algn="l" rtl="0">
              <a:buNone/>
            </a:pPr>
            <a:r>
              <a:rPr lang="sv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  <a:t>Vi stannar upp tillsammans för att fundera över hur vi kan förbättra säkerheten i arbetet och verksamhetssätt som underlättar arbetet.</a:t>
            </a:r>
          </a:p>
          <a:p>
            <a:pPr marL="0" indent="0" algn="l" rtl="0">
              <a:buNone/>
            </a:pPr>
            <a:endParaRPr lang="sv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 algn="l" rtl="0">
              <a:buNone/>
            </a:pPr>
            <a:r>
              <a:rPr lang="sv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  <a:t>Idén är att välja en aktuell fråga åt gången som gemensamt granskas och utvecklas på arbetsplatsen.</a:t>
            </a:r>
            <a:endParaRPr lang="sv" dirty="0"/>
          </a:p>
          <a:p>
            <a:pPr marL="0" indent="0" algn="l" rtl="0">
              <a:buNone/>
            </a:pPr>
            <a:endParaRPr lang="sv" dirty="0">
              <a:solidFill>
                <a:srgbClr val="000000"/>
              </a:solidFill>
              <a:latin typeface="Source Sans Pro" pitchFamily="34"/>
            </a:endParaRPr>
          </a:p>
          <a:p>
            <a:pPr marL="0" indent="0" algn="l" rtl="0">
              <a:buNone/>
            </a:pPr>
            <a:r>
              <a:rPr lang="sv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  <a:t>Målet är en bestående förändring mot det bättre, även om den är liten.</a:t>
            </a:r>
          </a:p>
          <a:p>
            <a:pPr marL="0" indent="0" algn="l" rtl="0">
              <a:buNone/>
            </a:pPr>
            <a:endParaRPr lang="sv" dirty="0">
              <a:solidFill>
                <a:srgbClr val="000000"/>
              </a:solidFill>
              <a:latin typeface="Source Sans Pro" pitchFamily="34"/>
            </a:endParaRPr>
          </a:p>
          <a:p>
            <a:pPr marL="0" indent="0" algn="l" rtl="0">
              <a:buNone/>
            </a:pPr>
            <a:r>
              <a:rPr lang="sv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  <a:t>Säkerhetsstundens längd kan variera enligt arbetsplatsens behov och tidtabell, till exempel mellan 15 och 30 minuter.</a:t>
            </a:r>
          </a:p>
          <a:p>
            <a:pPr marL="0" indent="0" algn="l" rtl="0">
              <a:buNone/>
            </a:pPr>
            <a:endParaRPr lang="sv" sz="1800" dirty="0">
              <a:solidFill>
                <a:srgbClr val="000000"/>
              </a:solidFill>
              <a:latin typeface="Source Sans Pro" pitchFamily="34"/>
            </a:endParaRPr>
          </a:p>
          <a:p>
            <a:pPr marL="0" indent="0" algn="l" rtl="0">
              <a:buNone/>
            </a:pPr>
            <a:endParaRPr lang="sv" sz="1800" dirty="0">
              <a:solidFill>
                <a:srgbClr val="000000"/>
              </a:solidFill>
              <a:latin typeface="Source Sans Pro" pitchFamily="34"/>
            </a:endParaRP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69F96925-BC22-FEA4-FCFB-A7544E0F8F86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B8333D-EEAF-4375-B10C-35FF90BED00F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22.11.2022</a:t>
            </a:fld>
            <a:endParaRPr lang="sv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E9BCE421-85AC-CA88-E92E-58BD5945A232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sv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836551D5-8EFC-03A2-DE8D-4B48F0C93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02" y="2647847"/>
            <a:ext cx="5006751" cy="35413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D26C211-A115-6E4A-9F0E-340798AC7896}"/>
              </a:ext>
            </a:extLst>
          </p:cNvPr>
          <p:cNvSpPr txBox="1"/>
          <p:nvPr/>
        </p:nvSpPr>
        <p:spPr>
          <a:xfrm>
            <a:off x="4004441" y="6381750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sv" sz="10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(Bild: Milla Toro)</a:t>
            </a:r>
            <a:endParaRPr lang="sv" sz="1000" b="0" i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4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72AA7DE8-9AEB-EA5B-FC83-CCD7FAAB1925}"/>
              </a:ext>
            </a:extLst>
          </p:cNvPr>
          <p:cNvSpPr txBox="1">
            <a:spLocks/>
          </p:cNvSpPr>
          <p:nvPr/>
        </p:nvSpPr>
        <p:spPr>
          <a:xfrm>
            <a:off x="845098" y="630785"/>
            <a:ext cx="4783191" cy="4524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Tack för din tid och ditt intresse.</a:t>
            </a:r>
          </a:p>
          <a:p>
            <a:r>
              <a:rPr lang="sv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Givande Säkerhetsstunder på din egen arbetsplats!</a:t>
            </a:r>
          </a:p>
          <a:p>
            <a:endParaRPr lang="sv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sv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Mera information om </a:t>
            </a:r>
            <a:r>
              <a:rPr lang="sv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konceptet Säkerhetsstunden</a:t>
            </a:r>
            <a:r>
              <a:rPr lang="sv" dirty="0">
                <a:latin typeface="Source Sans Pro" panose="020B0503030403020204" pitchFamily="34" charset="0"/>
                <a:ea typeface="Source Sans Pro" panose="020B0503030403020204" pitchFamily="34" charset="0"/>
              </a:rPr>
              <a:t> ger</a:t>
            </a:r>
          </a:p>
          <a:p>
            <a:r>
              <a:rPr lang="sv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specialisterna Sari Aksberg och kundrelations- och utvecklingsledare Jarna Savolainen.</a:t>
            </a:r>
          </a:p>
          <a:p>
            <a:endParaRPr lang="sv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sv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Mera information om </a:t>
            </a:r>
            <a:r>
              <a:rPr lang="sv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den här Säkerhetsstundens ämnesområde</a:t>
            </a:r>
            <a:r>
              <a:rPr lang="sv" dirty="0">
                <a:latin typeface="Source Sans Pro" panose="020B0503030403020204" pitchFamily="34" charset="0"/>
                <a:ea typeface="Source Sans Pro" panose="020B0503030403020204" pitchFamily="34" charset="0"/>
              </a:rPr>
              <a:t> ger specialisterna Seija Moilanen och Pirkko Mäkinen.</a:t>
            </a:r>
          </a:p>
          <a:p>
            <a:endParaRPr lang="sv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sv" dirty="0">
                <a:latin typeface="Source Sans Pro" panose="020B0503030403020204" pitchFamily="34" charset="0"/>
                <a:ea typeface="Source Sans Pro" panose="020B0503030403020204" pitchFamily="34" charset="0"/>
              </a:rPr>
              <a:t>Du når oss via e-post</a:t>
            </a:r>
          </a:p>
          <a:p>
            <a:r>
              <a:rPr lang="sv" dirty="0">
                <a:latin typeface="Source Sans Pro" panose="020B0503030403020204" pitchFamily="34" charset="0"/>
                <a:ea typeface="Source Sans Pro" panose="020B0503030403020204" pitchFamily="34" charset="0"/>
              </a:rPr>
              <a:t>förnamn.efternamn@ttk.fi</a:t>
            </a:r>
          </a:p>
          <a:p>
            <a:endParaRPr lang="sv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Kuvan paikkamerkki 16" descr="Kuva, joka sisältää kohteen puu, kasvi, pyökki&#10;&#10;Kuvaus luotu automaattisesti">
            <a:extLst>
              <a:ext uri="{FF2B5EF4-FFF2-40B4-BE49-F238E27FC236}">
                <a16:creationId xmlns:a16="http://schemas.microsoft.com/office/drawing/2014/main" id="{AA4B1A13-0B4F-AE04-3C75-D15A8509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0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241CDF83-BAB8-5A54-FC1F-310DBB7919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6474" y="733424"/>
            <a:ext cx="9877220" cy="923928"/>
          </a:xfrm>
        </p:spPr>
        <p:txBody>
          <a:bodyPr/>
          <a:lstStyle/>
          <a:p>
            <a:pPr lvl="0" algn="l" rtl="0"/>
            <a:r>
              <a:rPr lang="sv" b="1" i="0" u="none" baseline="0" dirty="0">
                <a:latin typeface="Source Sans Pro"/>
                <a:ea typeface="Source Sans Pro"/>
                <a:cs typeface="Source Sans Pro"/>
              </a:rPr>
              <a:t>Vilket stöd erbjuder vi Säkerhetsstundens handledare?</a:t>
            </a:r>
            <a:br>
              <a:rPr lang="sv" dirty="0"/>
            </a:br>
            <a:endParaRPr lang="sv" sz="1800" dirty="0">
              <a:highlight>
                <a:srgbClr val="FFFF00"/>
              </a:highlight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2D0AD9C-C020-853D-B066-32EA5FD2BB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7886" y="1657352"/>
            <a:ext cx="6511852" cy="4038603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sv" b="0" i="0" u="none" baseline="0" dirty="0">
                <a:latin typeface="Source Sans Pro"/>
                <a:ea typeface="Source Sans Pro"/>
                <a:cs typeface="Source Sans Pro"/>
              </a:rPr>
              <a:t>Material för Säkerhetsstunden, med hjälp av vilket handledaren kan hålla Säkerhetsstunden på den egna arbetsplatsen </a:t>
            </a:r>
          </a:p>
          <a:p>
            <a:pPr algn="l" rtl="0"/>
            <a:r>
              <a:rPr lang="sv" b="0" i="0" u="none" baseline="0" dirty="0">
                <a:latin typeface="Source Sans Pro"/>
                <a:ea typeface="Source Sans Pro"/>
                <a:cs typeface="Source Sans Pro"/>
              </a:rPr>
              <a:t>Handledarwebbinarium om Säkerhetsstunden, där vi presenterar materialet och guidar dig i att hålla Säkerhetsstunden. Samtidigt startar du planen för hur du håller Säkerhetsstunden på din arbetsplats. </a:t>
            </a:r>
            <a:endParaRPr lang="sv" dirty="0"/>
          </a:p>
          <a:p>
            <a:pPr algn="l" rtl="0"/>
            <a:r>
              <a:rPr lang="sv" b="0" i="0" u="none" baseline="0" dirty="0">
                <a:latin typeface="Source Sans Pro"/>
                <a:ea typeface="Source Sans Pro"/>
                <a:cs typeface="Source Sans Pro"/>
              </a:rPr>
              <a:t>Du sparrar och lär dig tillsammans med andra om hur du drar nytta av Säkerhetsstunden.</a:t>
            </a:r>
          </a:p>
          <a:p>
            <a:pPr algn="l" rtl="0"/>
            <a:r>
              <a:rPr lang="sv" b="0" i="0" u="none" baseline="0" dirty="0">
                <a:latin typeface="Source Sans Pro"/>
                <a:ea typeface="Source Sans Pro"/>
                <a:cs typeface="Source Sans Pro"/>
              </a:rPr>
              <a:t>En årlig inbjudan till webbinarium för deltagarna i Säkerhetsstundens handledarwebbinarium</a:t>
            </a:r>
          </a:p>
          <a:p>
            <a:endParaRPr lang="sv" dirty="0"/>
          </a:p>
          <a:p>
            <a:pPr marL="0" lvl="0" indent="0" algn="l" rtl="0">
              <a:buNone/>
            </a:pPr>
            <a:r>
              <a:rPr lang="sv" b="0" i="0" u="none" baseline="0" dirty="0">
                <a:latin typeface="Source Sans Pro"/>
                <a:ea typeface="Source Sans Pro"/>
                <a:cs typeface="Source Sans Pro"/>
                <a:hlinkClick r:id="rId2"/>
              </a:rPr>
              <a:t>Säkerhetsstundens webbplats</a:t>
            </a:r>
            <a:endParaRPr lang="sv" dirty="0">
              <a:latin typeface="Source Sans Pro"/>
              <a:ea typeface="Source Sans Pro"/>
            </a:endParaRPr>
          </a:p>
          <a:p>
            <a:pPr lvl="0" algn="l" rtl="0"/>
            <a:endParaRPr lang="sv" sz="1800" i="1" dirty="0">
              <a:solidFill>
                <a:srgbClr val="FF0000"/>
              </a:solidFill>
            </a:endParaRPr>
          </a:p>
          <a:p>
            <a:pPr marL="0" lvl="0" indent="0" algn="l" rtl="0">
              <a:buNone/>
            </a:pPr>
            <a:endParaRPr lang="sv" sz="1800" dirty="0"/>
          </a:p>
          <a:p>
            <a:pPr marL="0" lvl="0" indent="0" algn="l" rtl="0">
              <a:buNone/>
            </a:pPr>
            <a:endParaRPr lang="sv" sz="1800" dirty="0"/>
          </a:p>
          <a:p>
            <a:pPr marL="0" lvl="0" indent="0" algn="l" rtl="0">
              <a:buNone/>
            </a:pPr>
            <a:endParaRPr lang="sv" sz="1800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62650B0C-D56C-D221-3255-3DC35E56C9C9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B14054-799B-4826-A05C-AF431D1B8C76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22.11.2022</a:t>
            </a:fld>
            <a:endParaRPr lang="sv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10" name="Kuva 7">
            <a:extLst>
              <a:ext uri="{FF2B5EF4-FFF2-40B4-BE49-F238E27FC236}">
                <a16:creationId xmlns:a16="http://schemas.microsoft.com/office/drawing/2014/main" id="{9B67A068-1240-72BE-3726-10A62532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628" y="1123951"/>
            <a:ext cx="7067763" cy="50006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5C2C871-D35E-9026-E89E-A4FE91232883}"/>
              </a:ext>
            </a:extLst>
          </p:cNvPr>
          <p:cNvSpPr txBox="1"/>
          <p:nvPr/>
        </p:nvSpPr>
        <p:spPr>
          <a:xfrm>
            <a:off x="4004441" y="6381750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sv" sz="10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(Bild: Milla Toro)</a:t>
            </a:r>
            <a:endParaRPr lang="sv" sz="1000" b="0" i="0">
              <a:latin typeface="Source Sans Pro" panose="020B0503030403020204" pitchFamily="34" charset="0"/>
            </a:endParaRP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D363514F-0EFD-D8FA-A8EB-9362A27F884A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sv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9421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298B505-A1D6-8D8D-AA66-236B04FE2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" sz="36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Material för Säkerhetsstunden:</a:t>
            </a:r>
            <a:br>
              <a:rPr lang="sv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sv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v" sz="36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Återhämtning som en del av arbetsbelastningens hantering</a:t>
            </a:r>
            <a:endParaRPr lang="fi-FI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3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6">
            <a:extLst>
              <a:ext uri="{FF2B5EF4-FFF2-40B4-BE49-F238E27FC236}">
                <a16:creationId xmlns:a16="http://schemas.microsoft.com/office/drawing/2014/main" id="{D3275A65-604B-6EE8-3874-E29F65B4C7D7}"/>
              </a:ext>
            </a:extLst>
          </p:cNvPr>
          <p:cNvSpPr txBox="1">
            <a:spLocks/>
          </p:cNvSpPr>
          <p:nvPr/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Belastningens helhet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1D6D1E4C-BDE7-2A5B-E5BD-85F6001B2146}"/>
              </a:ext>
            </a:extLst>
          </p:cNvPr>
          <p:cNvSpPr txBox="1">
            <a:spLocks/>
          </p:cNvSpPr>
          <p:nvPr/>
        </p:nvSpPr>
        <p:spPr>
          <a:xfrm>
            <a:off x="6388893" y="6404183"/>
            <a:ext cx="4114800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"/>
              <a:t>Seija Moilanen, Twitter @SeijaMoi</a:t>
            </a:r>
            <a:endParaRPr lang="sv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1D9A168-5F78-AB3C-5BBE-BD7ECF320962}"/>
              </a:ext>
            </a:extLst>
          </p:cNvPr>
          <p:cNvSpPr/>
          <p:nvPr/>
        </p:nvSpPr>
        <p:spPr>
          <a:xfrm>
            <a:off x="681919" y="1593218"/>
            <a:ext cx="3796496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Arbetets krav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E8E5480-7E64-6A4E-FC28-53A73929A7CB}"/>
              </a:ext>
            </a:extLst>
          </p:cNvPr>
          <p:cNvSpPr/>
          <p:nvPr/>
        </p:nvSpPr>
        <p:spPr>
          <a:xfrm>
            <a:off x="740780" y="3636383"/>
            <a:ext cx="3796496" cy="92392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Arbetets och arbetsplatsens</a:t>
            </a:r>
          </a:p>
          <a:p>
            <a:pPr algn="ctr" rtl="0"/>
            <a:r>
              <a:rPr lang="sv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behållning och möjligheter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E8548E1-A00E-6B94-E392-C349E3793BA3}"/>
              </a:ext>
            </a:extLst>
          </p:cNvPr>
          <p:cNvSpPr/>
          <p:nvPr/>
        </p:nvSpPr>
        <p:spPr>
          <a:xfrm>
            <a:off x="7160216" y="3634539"/>
            <a:ext cx="3796496" cy="92392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Egna förväntningar, </a:t>
            </a:r>
          </a:p>
          <a:p>
            <a:pPr algn="ctr" rtl="0"/>
            <a:r>
              <a:rPr lang="sv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önskningar och behov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43D2BB3-96A5-C83F-B448-FD1759011A75}"/>
              </a:ext>
            </a:extLst>
          </p:cNvPr>
          <p:cNvSpPr/>
          <p:nvPr/>
        </p:nvSpPr>
        <p:spPr>
          <a:xfrm>
            <a:off x="7101354" y="1560713"/>
            <a:ext cx="3963287" cy="123283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2400" b="0" i="0" u="none" baseline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Egna styrkor, uppfattningar, förutsättningar och färdigheter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35AC42F-622F-F12B-6AB1-B4E298F3E053}"/>
              </a:ext>
            </a:extLst>
          </p:cNvPr>
          <p:cNvSpPr txBox="1"/>
          <p:nvPr/>
        </p:nvSpPr>
        <p:spPr>
          <a:xfrm>
            <a:off x="740780" y="4614296"/>
            <a:ext cx="371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sv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Arbetsuppgifter, arbetsgemenskap och arbetsgivare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8732F6E-6149-25F4-EA94-FA4660C0F1C5}"/>
              </a:ext>
            </a:extLst>
          </p:cNvPr>
          <p:cNvSpPr txBox="1"/>
          <p:nvPr/>
        </p:nvSpPr>
        <p:spPr>
          <a:xfrm>
            <a:off x="5444277" y="140017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sv" sz="60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≠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F45D305-8128-18C9-CF27-516BFE39956E}"/>
              </a:ext>
            </a:extLst>
          </p:cNvPr>
          <p:cNvSpPr txBox="1"/>
          <p:nvPr/>
        </p:nvSpPr>
        <p:spPr>
          <a:xfrm>
            <a:off x="5415508" y="33389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sv" sz="60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≠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C59B0D2-6B43-0AA1-252C-CAFB434E1AC3}"/>
              </a:ext>
            </a:extLst>
          </p:cNvPr>
          <p:cNvSpPr txBox="1"/>
          <p:nvPr/>
        </p:nvSpPr>
        <p:spPr>
          <a:xfrm>
            <a:off x="641729" y="2852285"/>
            <a:ext cx="344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Fysiska, volymmässiga och kvalitetsmässiga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D16EB169-4ACF-98D7-3003-E867D9418EAB}"/>
              </a:ext>
            </a:extLst>
          </p:cNvPr>
          <p:cNvSpPr/>
          <p:nvPr/>
        </p:nvSpPr>
        <p:spPr>
          <a:xfrm>
            <a:off x="4085044" y="5144166"/>
            <a:ext cx="3796496" cy="71137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Återhämtning</a:t>
            </a:r>
          </a:p>
        </p:txBody>
      </p:sp>
      <p:sp>
        <p:nvSpPr>
          <p:cNvPr id="16" name="Ajatuskupla: Pilvi 15">
            <a:extLst>
              <a:ext uri="{FF2B5EF4-FFF2-40B4-BE49-F238E27FC236}">
                <a16:creationId xmlns:a16="http://schemas.microsoft.com/office/drawing/2014/main" id="{3AF51135-3A5A-B54C-B5E4-CEC8F9516940}"/>
              </a:ext>
            </a:extLst>
          </p:cNvPr>
          <p:cNvSpPr/>
          <p:nvPr/>
        </p:nvSpPr>
        <p:spPr>
          <a:xfrm>
            <a:off x="10477298" y="2415839"/>
            <a:ext cx="1580997" cy="1273756"/>
          </a:xfrm>
          <a:prstGeom prst="cloudCallou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1400" b="0" i="0" u="none" baseline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Även det inre talet, bland annat</a:t>
            </a:r>
            <a:endParaRPr lang="sv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45D4409C-82D2-41D7-756F-F666078F6E63}"/>
              </a:ext>
            </a:extLst>
          </p:cNvPr>
          <p:cNvSpPr txBox="1">
            <a:spLocks/>
          </p:cNvSpPr>
          <p:nvPr/>
        </p:nvSpPr>
        <p:spPr>
          <a:xfrm>
            <a:off x="10684669" y="6404183"/>
            <a:ext cx="831056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"/>
            </a:defPPr>
            <a:lvl1pPr marL="0" algn="ct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A1C39-6E82-4E94-AFC8-2F58AAC04C5C}" type="datetime1">
              <a:rPr lang="fi-FI" smtClean="0"/>
              <a:pPr/>
              <a:t>22.11.2022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19155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2">
            <a:extLst>
              <a:ext uri="{FF2B5EF4-FFF2-40B4-BE49-F238E27FC236}">
                <a16:creationId xmlns:a16="http://schemas.microsoft.com/office/drawing/2014/main" id="{38311648-3D7A-8D69-6F74-2DF386D7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72" y="722207"/>
            <a:ext cx="9877222" cy="923925"/>
          </a:xfrm>
        </p:spPr>
        <p:txBody>
          <a:bodyPr/>
          <a:lstStyle/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Återhämtningens grundvalar</a:t>
            </a:r>
            <a:endParaRPr lang="sv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026C2561-ABF0-873B-88D3-EB57E70C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885949"/>
            <a:ext cx="9579768" cy="4038601"/>
          </a:xfrm>
        </p:spPr>
        <p:txBody>
          <a:bodyPr/>
          <a:lstStyle/>
          <a:p>
            <a:pPr marL="342900" lvl="0" indent="-342900" algn="l" rtl="0">
              <a:spcAft>
                <a:spcPts val="1800"/>
              </a:spcAft>
              <a:buFont typeface="+mj-lt"/>
              <a:buAutoNum type="arabicParenR"/>
            </a:pP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sv" b="0" i="0" u="none" baseline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rbetsgivaren ska erbjuda möjligheter för återhämtning under arbetsdagen eller arbetspasset (bl.a. planering och omväxling av arbetet, återhämtningsstimuli, arbetslediga matpauser, övergångar mellan kunderna eller mötena osv.)</a:t>
            </a:r>
            <a:endParaRPr lang="sv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l" rtl="0">
              <a:spcAft>
                <a:spcPts val="1800"/>
              </a:spcAft>
              <a:buFont typeface="+mj-lt"/>
              <a:buAutoNum type="arabicParenR"/>
            </a:pPr>
            <a:r>
              <a:rPr lang="sv" b="0" i="0" u="none" baseline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Det är viktigt att varenda en av oss utnyttjar de möjligheter till återhämtning som arbetsgivaren erbjuder under arbetsdagen eller arbetspasset.</a:t>
            </a:r>
            <a:endParaRPr lang="sv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l" rtl="0">
              <a:spcAft>
                <a:spcPts val="1800"/>
              </a:spcAft>
              <a:buFont typeface="+mj-lt"/>
              <a:buAutoNum type="arabicParenR"/>
            </a:pPr>
            <a:r>
              <a:rPr lang="sv" b="0" i="0" u="none" baseline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Det är viktigt att vi sköter om vår återhämtning under fritiden.</a:t>
            </a:r>
          </a:p>
          <a:p>
            <a:pPr marL="342900" lvl="0" indent="-342900" algn="l" rtl="0">
              <a:spcAft>
                <a:spcPts val="1800"/>
              </a:spcAft>
              <a:buFont typeface="+mj-lt"/>
              <a:buAutoNum type="arabicParenR"/>
            </a:pPr>
            <a:r>
              <a:rPr lang="sv" b="0" i="0" u="none" baseline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Kom ihåg: vi kan inte återhämta oss i förväg.</a:t>
            </a:r>
            <a:endParaRPr lang="sv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None/>
            </a:pPr>
            <a:endParaRPr lang="sv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D61F6917-D2C7-F154-8F43-F694E2AD1229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sv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1695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CA3DA24-5C21-D5F9-FA1E-D3DA7270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 anchor="t">
            <a:normAutofit/>
          </a:bodyPr>
          <a:lstStyle/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2"/>
              </a:rPr>
              <a:t>Ta en paus i ditt arbete </a:t>
            </a:r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–animationen </a:t>
            </a:r>
            <a:r>
              <a:rPr lang="sv" sz="180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(på finska) </a:t>
            </a:r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visar exempel </a:t>
            </a:r>
            <a:r>
              <a:rPr lang="sv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på paus</a:t>
            </a:r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metoder och rörelser som stimulerar kroppen</a:t>
            </a:r>
            <a:endParaRPr lang="sv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6D6B6310-E74C-13DB-FCCB-53B19E3C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669" y="6404183"/>
            <a:ext cx="831056" cy="183942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0935E3-0244-42CD-96F1-D39128F866FF}" type="datetime1">
              <a:rPr kumimoji="0" lang="fi-FI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22.11.2022</a:t>
            </a:fld>
            <a:endParaRPr kumimoji="0" lang="sv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98B751C1-DEBF-7AA0-90A7-8EB9BD0D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893" y="6404183"/>
            <a:ext cx="4114800" cy="183942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t>Seija Moilanen, Twitter @SeijaMoi</a:t>
            </a:r>
            <a:endParaRPr kumimoji="0" lang="sv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Kuva 6">
            <a:extLst>
              <a:ext uri="{FF2B5EF4-FFF2-40B4-BE49-F238E27FC236}">
                <a16:creationId xmlns:a16="http://schemas.microsoft.com/office/drawing/2014/main" id="{335BE040-D782-2A2C-0820-30125F8C4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54" b="15054"/>
          <a:stretch/>
        </p:blipFill>
        <p:spPr>
          <a:xfrm>
            <a:off x="923926" y="1666874"/>
            <a:ext cx="10344148" cy="40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0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2">
            <a:extLst>
              <a:ext uri="{FF2B5EF4-FFF2-40B4-BE49-F238E27FC236}">
                <a16:creationId xmlns:a16="http://schemas.microsoft.com/office/drawing/2014/main" id="{692A9959-7890-E5E4-F8E8-6064882A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/>
          <a:lstStyle/>
          <a:p>
            <a:pPr algn="l" rtl="0"/>
            <a: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Även korta pauser har betydelse</a:t>
            </a:r>
            <a:br>
              <a:rPr lang="sv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</a:br>
            <a:r>
              <a:rPr lang="sv" sz="14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sv" sz="1400" b="0" i="0" u="none" baseline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Bennett, A.A.,Gabriel, A.S. &amp; Calderwood, C. 2020. Examining the interplay of micro-break durations and activities for employee recovery: A mixed-methods investigation. Journal of Occupational Health Psychology, Vol 25(2), Apr 2020, 126-142)</a:t>
            </a:r>
            <a:br>
              <a:rPr lang="sv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" b="0" i="0" u="none" baseline="0" dirty="0"/>
              <a:t> </a:t>
            </a:r>
            <a:endParaRPr lang="sv" b="0" dirty="0"/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0A50E3E5-C2FE-1E18-26B4-B0A9562C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725528"/>
            <a:ext cx="9579768" cy="4038601"/>
          </a:xfrm>
        </p:spPr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sv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Simulerad, slumpmässig undersökningsutformning (3 grupper och en kontrollgrupp)</a:t>
            </a:r>
            <a:endParaRPr lang="sv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sv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Titta på roliga videor; titta på en guidad meditationsvideo; byta arbetsuppgift till en annan uppgift, som var av liknande karaktär</a:t>
            </a:r>
            <a:endParaRPr lang="sv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sv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Längderna: varje grupp fick </a:t>
            </a:r>
            <a:r>
              <a:rPr lang="sv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5 och 9 minuter </a:t>
            </a:r>
            <a:endParaRPr lang="sv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sv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 pausdeltagare fick åtminstone en liten energitillskottseffekt. Pauserna hjälpte återhämtningen, helt och hållet.</a:t>
            </a:r>
            <a:endParaRPr lang="sv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sv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som tittade på roliga videor rapporterade (oberoende av längd) mycket mindre trötthet. De njöt också mera av pauserna än de andra.</a:t>
            </a:r>
            <a:endParaRPr lang="sv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sv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Utifrån undersökningens resultat verkar det som om en stunds omväxling av uppgifter tillfälligt kan </a:t>
            </a:r>
            <a:r>
              <a:rPr lang="sv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stöda</a:t>
            </a:r>
            <a:r>
              <a:rPr lang="sv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återhämtningen och minska </a:t>
            </a:r>
            <a:r>
              <a:rPr lang="sv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tröttheten.</a:t>
            </a:r>
            <a:endParaRPr lang="sv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7749FA45-817A-FBBC-0300-FC9B588AAE6C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sv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7769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7DDA80C4-D607-1043-30E4-832C573D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/>
          <a:lstStyle/>
          <a:p>
            <a:pPr algn="l" rtl="0"/>
            <a:r>
              <a:rPr lang="sv" sz="3000" b="1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Motionera i naturen – eller gör en virtuell avstickare</a:t>
            </a:r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11D8BB4D-849A-EED7-1B6B-8BA8D84DE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7651" y="1574800"/>
            <a:ext cx="4644000" cy="3708400"/>
          </a:xfrm>
        </p:spPr>
        <p:txBody>
          <a:bodyPr/>
          <a:lstStyle/>
          <a:p>
            <a:pPr marL="0" indent="0">
              <a:buNone/>
            </a:pP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Naturresursinstitutet, forskarprofessor </a:t>
            </a:r>
            <a:r>
              <a:rPr lang="sv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Liisa Tyrväinen</a:t>
            </a: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: ”</a:t>
            </a: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2"/>
              </a:rPr>
              <a:t>Utifrån resultaten </a:t>
            </a: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kan man [också] med hjälp av virtuell natur effektivera återhämtningen från stress under arbetsdagen”. </a:t>
            </a:r>
          </a:p>
          <a:p>
            <a:pPr marL="0" indent="0" algn="l" rtl="0">
              <a:buNone/>
            </a:pP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</a:t>
            </a:r>
            <a:endParaRPr lang="sv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None/>
            </a:pPr>
            <a:r>
              <a:rPr lang="sv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University of Exeter</a:t>
            </a: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, senior lecturer in enviromental psycholy </a:t>
            </a:r>
            <a:r>
              <a:rPr lang="sv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Matthew White:</a:t>
            </a:r>
          </a:p>
          <a:p>
            <a:pPr marL="0" indent="0">
              <a:buNone/>
            </a:pP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”</a:t>
            </a: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3"/>
              </a:rPr>
              <a:t>Att tillbringa två timmar per vecka i naturen </a:t>
            </a:r>
            <a:r>
              <a:rPr lang="sv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är kopplat till bättre hälsa och välbefinnande”.  </a:t>
            </a:r>
            <a:endParaRPr lang="sv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None/>
            </a:pPr>
            <a:endParaRPr lang="sv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Sisällön paikkamerkki 8" descr="Kuva, joka sisältää kohteen puu, ruoho, ulko, kasvi&#10;&#10;Kuvaus luotu automaattisesti">
            <a:extLst>
              <a:ext uri="{FF2B5EF4-FFF2-40B4-BE49-F238E27FC236}">
                <a16:creationId xmlns:a16="http://schemas.microsoft.com/office/drawing/2014/main" id="{BA0F3575-F664-5269-8E9E-D38189302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1" y="1881187"/>
            <a:ext cx="4643438" cy="3095625"/>
          </a:xfrm>
          <a:prstGeom prst="rect">
            <a:avLst/>
          </a:prstGeom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1E2D27D-34E7-7AC0-8355-A3556960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669" y="6404183"/>
            <a:ext cx="831056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"/>
            </a:defPPr>
            <a:lvl1pPr marL="0" algn="ct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EC63F55B-813C-42EE-A880-B84F77315EAF}" type="datetime1">
              <a:rPr lang="fi-FI"/>
              <a:pPr rtl="0"/>
              <a:t>22.11.2022</a:t>
            </a:fld>
            <a:endParaRPr lang="sv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545180A-FABD-4A33-A19A-15C650B5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893" y="6404183"/>
            <a:ext cx="4114800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sv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sv" b="0" i="0" u="none" baseline="0"/>
              <a:t>Seija Moilanen, Twitter @SeijaMoi</a:t>
            </a:r>
          </a:p>
        </p:txBody>
      </p:sp>
    </p:spTree>
    <p:extLst>
      <p:ext uri="{BB962C8B-B14F-4D97-AF65-F5344CB8AC3E}">
        <p14:creationId xmlns:p14="http://schemas.microsoft.com/office/powerpoint/2010/main" val="3897629798"/>
      </p:ext>
    </p:extLst>
  </p:cSld>
  <p:clrMapOvr>
    <a:masterClrMapping/>
  </p:clrMapOvr>
</p:sld>
</file>

<file path=ppt/theme/theme1.xml><?xml version="1.0" encoding="utf-8"?>
<a:theme xmlns:a="http://schemas.openxmlformats.org/drawingml/2006/main" name="TTK RU-teema">
  <a:themeElements>
    <a:clrScheme name="TTK">
      <a:dk1>
        <a:sysClr val="windowText" lastClr="000000"/>
      </a:dk1>
      <a:lt1>
        <a:sysClr val="window" lastClr="FFFFFF"/>
      </a:lt1>
      <a:dk2>
        <a:srgbClr val="5F5F5F"/>
      </a:dk2>
      <a:lt2>
        <a:srgbClr val="E7E6E6"/>
      </a:lt2>
      <a:accent1>
        <a:srgbClr val="F18121"/>
      </a:accent1>
      <a:accent2>
        <a:srgbClr val="FCD116"/>
      </a:accent2>
      <a:accent3>
        <a:srgbClr val="79B451"/>
      </a:accent3>
      <a:accent4>
        <a:srgbClr val="A8C94B"/>
      </a:accent4>
      <a:accent5>
        <a:srgbClr val="63AAB0"/>
      </a:accent5>
      <a:accent6>
        <a:srgbClr val="F9A72C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TK_esitysmallipohja_RU_v2018-05-02.potx" id="{131F80BA-4D6B-428A-827D-C80795EA068F}" vid="{C33DA851-C960-4BE0-84CA-DD20A4A3271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a36c0d-66f6-46ce-bcac-b2416a722729" xsi:nil="true"/>
    <lcf76f155ced4ddcb4097134ff3c332f xmlns="3acdd1da-0fa1-415b-9038-e12023afb59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B8526DD9B06B4897D4EC3E64EFBBFB" ma:contentTypeVersion="16" ma:contentTypeDescription="Luo uusi asiakirja." ma:contentTypeScope="" ma:versionID="02da7ebbb7893e109c2eade9da132ddb">
  <xsd:schema xmlns:xsd="http://www.w3.org/2001/XMLSchema" xmlns:xs="http://www.w3.org/2001/XMLSchema" xmlns:p="http://schemas.microsoft.com/office/2006/metadata/properties" xmlns:ns2="3acdd1da-0fa1-415b-9038-e12023afb59b" xmlns:ns3="1ba36c0d-66f6-46ce-bcac-b2416a722729" targetNamespace="http://schemas.microsoft.com/office/2006/metadata/properties" ma:root="true" ma:fieldsID="062e9ae76026bffc406b13d40482206e" ns2:_="" ns3:_="">
    <xsd:import namespace="3acdd1da-0fa1-415b-9038-e12023afb59b"/>
    <xsd:import namespace="1ba36c0d-66f6-46ce-bcac-b2416a722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dd1da-0fa1-415b-9038-e12023afb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70e9a20e-6444-475c-b69a-3985a05e5c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36c0d-66f6-46ce-bcac-b2416a722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9199e5d-5611-4dab-b8ef-7f2870dc17b8}" ma:internalName="TaxCatchAll" ma:showField="CatchAllData" ma:web="1ba36c0d-66f6-46ce-bcac-b2416a7227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78155C-243B-4C03-B2DE-56A076A99B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0FF7B6-539F-491C-B7ED-8663A92AF40D}">
  <ds:schemaRefs>
    <ds:schemaRef ds:uri="http://schemas.microsoft.com/office/2006/metadata/properties"/>
    <ds:schemaRef ds:uri="http://schemas.microsoft.com/office/infopath/2007/PartnerControls"/>
    <ds:schemaRef ds:uri="1ba36c0d-66f6-46ce-bcac-b2416a722729"/>
    <ds:schemaRef ds:uri="3acdd1da-0fa1-415b-9038-e12023afb59b"/>
  </ds:schemaRefs>
</ds:datastoreItem>
</file>

<file path=customXml/itemProps3.xml><?xml version="1.0" encoding="utf-8"?>
<ds:datastoreItem xmlns:ds="http://schemas.openxmlformats.org/officeDocument/2006/customXml" ds:itemID="{115EE74F-6832-42D1-BD99-3708171BFB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dd1da-0fa1-415b-9038-e12023afb59b"/>
    <ds:schemaRef ds:uri="1ba36c0d-66f6-46ce-bcac-b2416a7227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TTK_esitysmallipohja_RU_v2018-05-02</Template>
  <TotalTime>55</TotalTime>
  <Words>1187</Words>
  <Application>Microsoft Office PowerPoint</Application>
  <PresentationFormat>Laajakuva</PresentationFormat>
  <Paragraphs>190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Franklin Gothic Demi</vt:lpstr>
      <vt:lpstr>Source Sans Pro</vt:lpstr>
      <vt:lpstr>Symbol</vt:lpstr>
      <vt:lpstr>TTK RU-teema</vt:lpstr>
      <vt:lpstr>Specialisterna Seija Moilanen och Pirkko Mäkinen  </vt:lpstr>
      <vt:lpstr>Vad handlar Säkerhetsstunden på arbetsplatsen om?</vt:lpstr>
      <vt:lpstr>Vilket stöd erbjuder vi Säkerhetsstundens handledare? </vt:lpstr>
      <vt:lpstr>Material för Säkerhetsstunden:  Återhämtning som en del av arbetsbelastningens hantering</vt:lpstr>
      <vt:lpstr>PowerPoint-esitys</vt:lpstr>
      <vt:lpstr>Återhämtningens grundvalar</vt:lpstr>
      <vt:lpstr>Ta en paus i ditt arbete –animationen (på finska) visar exempel på pausmetoder och rörelser som stimulerar kroppen</vt:lpstr>
      <vt:lpstr>Även korta pauser har betydelse (Bennett, A.A.,Gabriel, A.S. &amp; Calderwood, C. 2020. Examining the interplay of micro-break durations and activities for employee recovery: A mixed-methods investigation. Journal of Occupational Health Psychology, Vol 25(2), Apr 2020, 126-142)  </vt:lpstr>
      <vt:lpstr>Motionera i naturen – eller gör en virtuell avstickare</vt:lpstr>
      <vt:lpstr>Beställ daglig pausgympa från Selkäkanava (gratis, på finska)</vt:lpstr>
      <vt:lpstr>Sex olika sätt att vila</vt:lpstr>
      <vt:lpstr>Alla behöver återhämtning –videon visar exempel på återhämtningsmetoder</vt:lpstr>
      <vt:lpstr>Oiva</vt:lpstr>
      <vt:lpstr>DRAMMA  – stöd för återhämtningen</vt:lpstr>
      <vt:lpstr>PowerPoint-esitys</vt:lpstr>
      <vt:lpstr>Den egna arbetsplatsens utvecklingsbehov 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Ohje: uuden sivun luominen</dc:title>
  <dc:creator>Lotta Peltonen</dc:creator>
  <cp:lastModifiedBy>Tuuli Vattulainen</cp:lastModifiedBy>
  <cp:revision>3</cp:revision>
  <dcterms:created xsi:type="dcterms:W3CDTF">2022-11-02T07:45:53Z</dcterms:created>
  <dcterms:modified xsi:type="dcterms:W3CDTF">2022-11-22T14:23:30Z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0x010100DEB8526DD9B06B4897D4EC3E64EFBBFB</vt:lpwstr>
  </property>
  <property fmtid="{D5CDD505-2E9C-101B-9397-08002B2CF9AE}" pid="3" name="MediaServiceImageTags">
    <vt:lpwstr/>
  </property>
</Properties>
</file>