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70" r:id="rId5"/>
    <p:sldId id="272" r:id="rId6"/>
    <p:sldId id="275" r:id="rId7"/>
    <p:sldId id="1835" r:id="rId8"/>
    <p:sldId id="276" r:id="rId9"/>
    <p:sldId id="279" r:id="rId10"/>
    <p:sldId id="280" r:id="rId11"/>
    <p:sldId id="282" r:id="rId12"/>
    <p:sldId id="283" r:id="rId13"/>
    <p:sldId id="284" r:id="rId14"/>
    <p:sldId id="277" r:id="rId15"/>
    <p:sldId id="287" r:id="rId16"/>
    <p:sldId id="278" r:id="rId17"/>
    <p:sldId id="291" r:id="rId18"/>
    <p:sldId id="288" r:id="rId19"/>
    <p:sldId id="292" r:id="rId20"/>
    <p:sldId id="294" r:id="rId21"/>
    <p:sldId id="295" r:id="rId22"/>
    <p:sldId id="296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72C"/>
    <a:srgbClr val="63AAB0"/>
    <a:srgbClr val="000000"/>
    <a:srgbClr val="A8C94B"/>
    <a:srgbClr val="F18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9" autoAdjust="0"/>
    <p:restoredTop sz="77551" autoAdjust="0"/>
  </p:normalViewPr>
  <p:slideViewPr>
    <p:cSldViewPr snapToGrid="0" showGuides="1">
      <p:cViewPr varScale="1">
        <p:scale>
          <a:sx n="93" d="100"/>
          <a:sy n="93" d="100"/>
        </p:scale>
        <p:origin x="1808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684DF-9254-4420-A686-5B50E339A5A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"/>
        </a:p>
      </dgm:t>
    </dgm:pt>
    <dgm:pt modelId="{3E463684-96C9-4FDC-AEC8-C7A7B28BBD28}">
      <dgm:prSet phldrT="[Teksti]"/>
      <dgm:spPr/>
      <dgm:t>
        <a:bodyPr/>
        <a:lstStyle/>
        <a:p>
          <a:pPr algn="ctr" rtl="0"/>
          <a:r>
            <a:rPr lang="en" b="0" i="0" u="none" baseline="0"/>
            <a:t>Preparing the moment</a:t>
          </a:r>
        </a:p>
      </dgm:t>
    </dgm:pt>
    <dgm:pt modelId="{85E210A7-69D1-42C0-A524-C384CE6D282F}" type="parTrans" cxnId="{D2F16C4F-B2F1-4913-B864-F44E1E093FF7}">
      <dgm:prSet/>
      <dgm:spPr/>
      <dgm:t>
        <a:bodyPr/>
        <a:lstStyle/>
        <a:p>
          <a:endParaRPr lang="en"/>
        </a:p>
      </dgm:t>
    </dgm:pt>
    <dgm:pt modelId="{F3A9D790-41EC-4876-A663-913E0DC86979}" type="sibTrans" cxnId="{D2F16C4F-B2F1-4913-B864-F44E1E093FF7}">
      <dgm:prSet/>
      <dgm:spPr/>
      <dgm:t>
        <a:bodyPr/>
        <a:lstStyle/>
        <a:p>
          <a:endParaRPr lang="en"/>
        </a:p>
      </dgm:t>
    </dgm:pt>
    <dgm:pt modelId="{0CA214DC-4A45-4F90-A937-F8B4EFD7A7AC}">
      <dgm:prSet phldrT="[Teksti]"/>
      <dgm:spPr/>
      <dgm:t>
        <a:bodyPr/>
        <a:lstStyle/>
        <a:p>
          <a:endParaRPr lang="en"/>
        </a:p>
      </dgm:t>
    </dgm:pt>
    <dgm:pt modelId="{01B2D9DB-42EE-4DEA-B276-CD101F1104A6}" type="parTrans" cxnId="{417ECF1C-A529-41CB-AE94-6E2F800F9AA2}">
      <dgm:prSet/>
      <dgm:spPr/>
      <dgm:t>
        <a:bodyPr/>
        <a:lstStyle/>
        <a:p>
          <a:endParaRPr lang="en"/>
        </a:p>
      </dgm:t>
    </dgm:pt>
    <dgm:pt modelId="{A7A9E091-7451-4C9B-8C7C-1A2EF018C52B}" type="sibTrans" cxnId="{417ECF1C-A529-41CB-AE94-6E2F800F9AA2}">
      <dgm:prSet/>
      <dgm:spPr/>
      <dgm:t>
        <a:bodyPr/>
        <a:lstStyle/>
        <a:p>
          <a:endParaRPr lang="en"/>
        </a:p>
      </dgm:t>
    </dgm:pt>
    <dgm:pt modelId="{A3EFC50D-70CE-4E65-AEAA-F7971793B057}">
      <dgm:prSet phldrT="[Teksti]"/>
      <dgm:spPr/>
      <dgm:t>
        <a:bodyPr/>
        <a:lstStyle/>
        <a:p>
          <a:pPr algn="ctr" rtl="0"/>
          <a:r>
            <a:rPr lang="en" b="0" i="0" u="none" baseline="0"/>
            <a:t>Where?</a:t>
          </a:r>
        </a:p>
      </dgm:t>
    </dgm:pt>
    <dgm:pt modelId="{D9FB5F6B-0873-4758-A873-094CD4BC840F}" type="parTrans" cxnId="{BF8E904B-15AF-4E29-B321-3711EFA3BCDB}">
      <dgm:prSet/>
      <dgm:spPr/>
      <dgm:t>
        <a:bodyPr/>
        <a:lstStyle/>
        <a:p>
          <a:endParaRPr lang="en"/>
        </a:p>
      </dgm:t>
    </dgm:pt>
    <dgm:pt modelId="{ED232C5B-E14E-4CE2-B7D6-A354D38A8C35}" type="sibTrans" cxnId="{BF8E904B-15AF-4E29-B321-3711EFA3BCDB}">
      <dgm:prSet/>
      <dgm:spPr/>
      <dgm:t>
        <a:bodyPr/>
        <a:lstStyle/>
        <a:p>
          <a:endParaRPr lang="en"/>
        </a:p>
      </dgm:t>
    </dgm:pt>
    <dgm:pt modelId="{156F5FDF-1254-46EC-9CD1-FBCDBECA2B72}">
      <dgm:prSet phldrT="[Teksti]"/>
      <dgm:spPr/>
      <dgm:t>
        <a:bodyPr/>
        <a:lstStyle/>
        <a:p>
          <a:pPr algn="ctr" rtl="0"/>
          <a:r>
            <a:rPr lang="en" b="0" i="0" u="none" baseline="0"/>
            <a:t>Conducting the moment</a:t>
          </a:r>
        </a:p>
      </dgm:t>
    </dgm:pt>
    <dgm:pt modelId="{9D008361-2486-493F-A453-7633955ABF1D}" type="parTrans" cxnId="{84298329-00C3-414C-BED3-CE1CFE0D3C99}">
      <dgm:prSet/>
      <dgm:spPr/>
      <dgm:t>
        <a:bodyPr/>
        <a:lstStyle/>
        <a:p>
          <a:endParaRPr lang="en"/>
        </a:p>
      </dgm:t>
    </dgm:pt>
    <dgm:pt modelId="{A843D296-4E1F-4201-A919-9A7A0096D9D4}" type="sibTrans" cxnId="{84298329-00C3-414C-BED3-CE1CFE0D3C99}">
      <dgm:prSet/>
      <dgm:spPr/>
      <dgm:t>
        <a:bodyPr/>
        <a:lstStyle/>
        <a:p>
          <a:endParaRPr lang="en"/>
        </a:p>
      </dgm:t>
    </dgm:pt>
    <dgm:pt modelId="{CCF6B19C-F2FB-487A-9F36-23DCE5D16CF0}">
      <dgm:prSet phldrT="[Teksti]"/>
      <dgm:spPr/>
      <dgm:t>
        <a:bodyPr/>
        <a:lstStyle/>
        <a:p>
          <a:pPr algn="ctr" rtl="0"/>
          <a:r>
            <a:rPr lang="en" b="0" i="0" u="none" baseline="0"/>
            <a:t>Introduce the topic and explain why it is relevant in your workplace</a:t>
          </a:r>
          <a:r>
            <a:rPr lang="en" b="0" i="0" u="none" baseline="0">
              <a:latin typeface="Franklin Gothic Demi"/>
              <a:ea typeface="Franklin Gothic Demi"/>
              <a:cs typeface="Franklin Gothic Demi"/>
            </a:rPr>
            <a:t> </a:t>
          </a:r>
          <a:endParaRPr lang="en"/>
        </a:p>
      </dgm:t>
    </dgm:pt>
    <dgm:pt modelId="{CB9D994C-F072-4347-8C5E-53848729B7AD}" type="parTrans" cxnId="{BC56AC07-0E20-4C16-8193-3A7443223FE6}">
      <dgm:prSet/>
      <dgm:spPr/>
      <dgm:t>
        <a:bodyPr/>
        <a:lstStyle/>
        <a:p>
          <a:endParaRPr lang="en"/>
        </a:p>
      </dgm:t>
    </dgm:pt>
    <dgm:pt modelId="{CCC6294E-F60E-4038-853E-9D9AE7B8CFB6}" type="sibTrans" cxnId="{BC56AC07-0E20-4C16-8193-3A7443223FE6}">
      <dgm:prSet/>
      <dgm:spPr/>
      <dgm:t>
        <a:bodyPr/>
        <a:lstStyle/>
        <a:p>
          <a:endParaRPr lang="en"/>
        </a:p>
      </dgm:t>
    </dgm:pt>
    <dgm:pt modelId="{89B923C0-FD33-4B05-A128-5EDF0CBB55C5}">
      <dgm:prSet phldrT="[Teksti]"/>
      <dgm:spPr/>
      <dgm:t>
        <a:bodyPr/>
        <a:lstStyle/>
        <a:p>
          <a:pPr algn="ctr" rtl="0"/>
          <a:r>
            <a:rPr lang="en" b="0" i="0" u="none" baseline="0"/>
            <a:t>After the moment</a:t>
          </a:r>
        </a:p>
      </dgm:t>
    </dgm:pt>
    <dgm:pt modelId="{BB96E535-2013-4224-A938-1D9C4128492D}" type="parTrans" cxnId="{80B49A5D-363C-460B-A898-2646BB98BF2B}">
      <dgm:prSet/>
      <dgm:spPr/>
      <dgm:t>
        <a:bodyPr/>
        <a:lstStyle/>
        <a:p>
          <a:endParaRPr lang="en"/>
        </a:p>
      </dgm:t>
    </dgm:pt>
    <dgm:pt modelId="{F2DA9C8E-6A3C-4EF9-93B7-C920113F4F50}" type="sibTrans" cxnId="{80B49A5D-363C-460B-A898-2646BB98BF2B}">
      <dgm:prSet/>
      <dgm:spPr/>
      <dgm:t>
        <a:bodyPr/>
        <a:lstStyle/>
        <a:p>
          <a:endParaRPr lang="en"/>
        </a:p>
      </dgm:t>
    </dgm:pt>
    <dgm:pt modelId="{32DC32AB-BBF3-41AF-B962-36FAC0839F61}">
      <dgm:prSet phldrT="[Teksti]"/>
      <dgm:spPr/>
      <dgm:t>
        <a:bodyPr/>
        <a:lstStyle/>
        <a:p>
          <a:pPr algn="ctr" rtl="0"/>
          <a:r>
            <a:rPr lang="en" b="0" i="0" u="none" baseline="0"/>
            <a:t>Make sure that the target for development is present in everyday work</a:t>
          </a:r>
        </a:p>
      </dgm:t>
    </dgm:pt>
    <dgm:pt modelId="{93422ACE-31F7-4D0E-BB18-ECF7DE66CD47}" type="parTrans" cxnId="{F105A7EA-36BA-4DF0-B811-6C9A82ADE6B0}">
      <dgm:prSet/>
      <dgm:spPr/>
      <dgm:t>
        <a:bodyPr/>
        <a:lstStyle/>
        <a:p>
          <a:endParaRPr lang="en"/>
        </a:p>
      </dgm:t>
    </dgm:pt>
    <dgm:pt modelId="{822DC603-6298-4357-90EB-AE348A5307AA}" type="sibTrans" cxnId="{F105A7EA-36BA-4DF0-B811-6C9A82ADE6B0}">
      <dgm:prSet/>
      <dgm:spPr/>
      <dgm:t>
        <a:bodyPr/>
        <a:lstStyle/>
        <a:p>
          <a:endParaRPr lang="en"/>
        </a:p>
      </dgm:t>
    </dgm:pt>
    <dgm:pt modelId="{085D662D-BC83-4A91-B76B-1E701935F635}">
      <dgm:prSet phldrT="[Teksti]"/>
      <dgm:spPr/>
      <dgm:t>
        <a:bodyPr/>
        <a:lstStyle/>
        <a:p>
          <a:pPr algn="ctr" rtl="0"/>
          <a:r>
            <a:rPr lang="en" b="0" i="0" u="none" baseline="0"/>
            <a:t>For whom?</a:t>
          </a:r>
        </a:p>
      </dgm:t>
    </dgm:pt>
    <dgm:pt modelId="{D4C37E0F-3208-46E9-A00B-5F19D47F55BA}" type="parTrans" cxnId="{84E52C4D-769A-4D7A-B598-D0E7875AA7E1}">
      <dgm:prSet/>
      <dgm:spPr/>
      <dgm:t>
        <a:bodyPr/>
        <a:lstStyle/>
        <a:p>
          <a:endParaRPr lang="en"/>
        </a:p>
      </dgm:t>
    </dgm:pt>
    <dgm:pt modelId="{037AE144-B9D5-4E54-AF1C-D6292F91867B}" type="sibTrans" cxnId="{84E52C4D-769A-4D7A-B598-D0E7875AA7E1}">
      <dgm:prSet/>
      <dgm:spPr/>
      <dgm:t>
        <a:bodyPr/>
        <a:lstStyle/>
        <a:p>
          <a:endParaRPr lang="en"/>
        </a:p>
      </dgm:t>
    </dgm:pt>
    <dgm:pt modelId="{42E49767-3AF7-4B86-8D9E-B160B0EE3E17}">
      <dgm:prSet phldrT="[Teksti]"/>
      <dgm:spPr/>
      <dgm:t>
        <a:bodyPr/>
        <a:lstStyle/>
        <a:p>
          <a:pPr algn="ctr" rtl="0"/>
          <a:r>
            <a:rPr lang="en" b="0" i="0" u="none" baseline="0"/>
            <a:t>Why?</a:t>
          </a:r>
        </a:p>
      </dgm:t>
    </dgm:pt>
    <dgm:pt modelId="{00275A09-3C8F-4B59-9C0D-81B1EDC46A43}" type="parTrans" cxnId="{954D3C29-A3AB-4E76-BA52-02BAAE5BBA2C}">
      <dgm:prSet/>
      <dgm:spPr/>
      <dgm:t>
        <a:bodyPr/>
        <a:lstStyle/>
        <a:p>
          <a:endParaRPr lang="en"/>
        </a:p>
      </dgm:t>
    </dgm:pt>
    <dgm:pt modelId="{ABE0F330-26CF-4C99-B4B9-9C407E9CEFBE}" type="sibTrans" cxnId="{954D3C29-A3AB-4E76-BA52-02BAAE5BBA2C}">
      <dgm:prSet/>
      <dgm:spPr/>
      <dgm:t>
        <a:bodyPr/>
        <a:lstStyle/>
        <a:p>
          <a:endParaRPr lang="en"/>
        </a:p>
      </dgm:t>
    </dgm:pt>
    <dgm:pt modelId="{22B02AA3-BACE-432A-ABAE-2C2035A1D5A0}">
      <dgm:prSet phldrT="[Teksti]"/>
      <dgm:spPr/>
      <dgm:t>
        <a:bodyPr/>
        <a:lstStyle/>
        <a:p>
          <a:pPr algn="ctr" rtl="0"/>
          <a:r>
            <a:rPr lang="en" b="0" i="0" u="none" baseline="0"/>
            <a:t>When?</a:t>
          </a:r>
        </a:p>
      </dgm:t>
    </dgm:pt>
    <dgm:pt modelId="{4D9194B3-F061-461D-85D7-55927A938402}" type="parTrans" cxnId="{4E52F2D0-ED57-461E-8A3C-A23CCC97F271}">
      <dgm:prSet/>
      <dgm:spPr/>
      <dgm:t>
        <a:bodyPr/>
        <a:lstStyle/>
        <a:p>
          <a:endParaRPr lang="en"/>
        </a:p>
      </dgm:t>
    </dgm:pt>
    <dgm:pt modelId="{4A1A7C8D-B41B-4D3C-953B-3ACBCD03B1CD}" type="sibTrans" cxnId="{4E52F2D0-ED57-461E-8A3C-A23CCC97F271}">
      <dgm:prSet/>
      <dgm:spPr/>
      <dgm:t>
        <a:bodyPr/>
        <a:lstStyle/>
        <a:p>
          <a:endParaRPr lang="en"/>
        </a:p>
      </dgm:t>
    </dgm:pt>
    <dgm:pt modelId="{C1570BB7-1242-478C-B5A6-F67536F85AE4}">
      <dgm:prSet phldrT="[Teksti]"/>
      <dgm:spPr/>
      <dgm:t>
        <a:bodyPr/>
        <a:lstStyle/>
        <a:p>
          <a:pPr algn="ctr" rtl="0"/>
          <a:r>
            <a:rPr lang="en" b="0" i="0" u="none" baseline="0">
              <a:latin typeface="Franklin Gothic Demi"/>
              <a:ea typeface="Franklin Gothic Demi"/>
              <a:cs typeface="Franklin Gothic Demi"/>
            </a:rPr>
            <a:t>Come up with </a:t>
          </a:r>
          <a:r>
            <a:rPr lang="en" b="0" i="0" u="none" baseline="0"/>
            <a:t> one thing related to the topic that should be developed</a:t>
          </a:r>
        </a:p>
      </dgm:t>
    </dgm:pt>
    <dgm:pt modelId="{B9C04C18-2CCA-4C4A-8369-DE9126C65B11}" type="parTrans" cxnId="{04D2BF97-EA24-4A55-9B8C-5F450E6B60B3}">
      <dgm:prSet/>
      <dgm:spPr/>
      <dgm:t>
        <a:bodyPr/>
        <a:lstStyle/>
        <a:p>
          <a:endParaRPr lang="en"/>
        </a:p>
      </dgm:t>
    </dgm:pt>
    <dgm:pt modelId="{8F9ED59E-5186-4061-A494-603AAADD0099}" type="sibTrans" cxnId="{04D2BF97-EA24-4A55-9B8C-5F450E6B60B3}">
      <dgm:prSet/>
      <dgm:spPr/>
      <dgm:t>
        <a:bodyPr/>
        <a:lstStyle/>
        <a:p>
          <a:endParaRPr lang="en"/>
        </a:p>
      </dgm:t>
    </dgm:pt>
    <dgm:pt modelId="{0E15D9AE-7EB3-4E4C-A84C-21777AA76330}">
      <dgm:prSet phldrT="[Teksti]"/>
      <dgm:spPr/>
      <dgm:t>
        <a:bodyPr/>
        <a:lstStyle/>
        <a:p>
          <a:pPr algn="ctr" rtl="0"/>
          <a:r>
            <a:rPr lang="en" b="0" i="0" u="none" baseline="0"/>
            <a:t>Agree on the development measure</a:t>
          </a:r>
        </a:p>
      </dgm:t>
    </dgm:pt>
    <dgm:pt modelId="{04C5CC5C-A63D-49A5-B617-1FAEB80B28C7}" type="parTrans" cxnId="{75D33662-C25B-485A-8CE2-E992166129F0}">
      <dgm:prSet/>
      <dgm:spPr/>
      <dgm:t>
        <a:bodyPr/>
        <a:lstStyle/>
        <a:p>
          <a:endParaRPr lang="en"/>
        </a:p>
      </dgm:t>
    </dgm:pt>
    <dgm:pt modelId="{8AFF9D3B-EE47-433F-B5D5-1E29C8C18611}" type="sibTrans" cxnId="{75D33662-C25B-485A-8CE2-E992166129F0}">
      <dgm:prSet/>
      <dgm:spPr/>
      <dgm:t>
        <a:bodyPr/>
        <a:lstStyle/>
        <a:p>
          <a:endParaRPr lang="en"/>
        </a:p>
      </dgm:t>
    </dgm:pt>
    <dgm:pt modelId="{7581E4F7-7D2D-4C79-B035-344A11E1E0AA}">
      <dgm:prSet phldrT="[Teksti]"/>
      <dgm:spPr/>
      <dgm:t>
        <a:bodyPr/>
        <a:lstStyle/>
        <a:p>
          <a:pPr algn="ctr" rtl="0"/>
          <a:r>
            <a:rPr lang="en" b="0" i="0" u="none" baseline="0"/>
            <a:t>How?</a:t>
          </a:r>
        </a:p>
      </dgm:t>
    </dgm:pt>
    <dgm:pt modelId="{3037FC3F-1E32-48D9-BF1B-F62EE8F36A1D}" type="parTrans" cxnId="{2323C906-1788-4894-B8F9-BB0D115BB920}">
      <dgm:prSet/>
      <dgm:spPr/>
      <dgm:t>
        <a:bodyPr/>
        <a:lstStyle/>
        <a:p>
          <a:endParaRPr lang="en"/>
        </a:p>
      </dgm:t>
    </dgm:pt>
    <dgm:pt modelId="{C2073CCA-2683-41BE-90C6-9F55B0AE9D2E}" type="sibTrans" cxnId="{2323C906-1788-4894-B8F9-BB0D115BB920}">
      <dgm:prSet/>
      <dgm:spPr/>
      <dgm:t>
        <a:bodyPr/>
        <a:lstStyle/>
        <a:p>
          <a:endParaRPr lang="en"/>
        </a:p>
      </dgm:t>
    </dgm:pt>
    <dgm:pt modelId="{0EB7F2CA-F32E-4BAA-AF1B-48DA2765B83A}">
      <dgm:prSet phldrT="[Teksti]"/>
      <dgm:spPr/>
      <dgm:t>
        <a:bodyPr/>
        <a:lstStyle/>
        <a:p>
          <a:pPr algn="ctr" rtl="0"/>
          <a:r>
            <a:rPr lang="en" b="0" i="0" u="none" baseline="0" dirty="0"/>
            <a:t>Invite participants to discuss the topic and work together</a:t>
          </a:r>
        </a:p>
      </dgm:t>
    </dgm:pt>
    <dgm:pt modelId="{E91D8043-9ED7-4027-80F0-0A3FB2CDE918}" type="parTrans" cxnId="{8A3C042D-D301-437E-A5D5-B23F54E2C162}">
      <dgm:prSet/>
      <dgm:spPr/>
      <dgm:t>
        <a:bodyPr/>
        <a:lstStyle/>
        <a:p>
          <a:endParaRPr lang="en"/>
        </a:p>
      </dgm:t>
    </dgm:pt>
    <dgm:pt modelId="{F8A879F9-19D4-453B-8B76-6120CCBD8A2C}" type="sibTrans" cxnId="{8A3C042D-D301-437E-A5D5-B23F54E2C162}">
      <dgm:prSet/>
      <dgm:spPr/>
      <dgm:t>
        <a:bodyPr/>
        <a:lstStyle/>
        <a:p>
          <a:endParaRPr lang="en"/>
        </a:p>
      </dgm:t>
    </dgm:pt>
    <dgm:pt modelId="{39753A66-72DC-41CB-B5E1-9D2058A6AB18}">
      <dgm:prSet phldrT="[Teksti]"/>
      <dgm:spPr/>
      <dgm:t>
        <a:bodyPr/>
        <a:lstStyle/>
        <a:p>
          <a:pPr algn="ctr" rtl="0"/>
          <a:r>
            <a:rPr lang="en" b="0" i="0" u="none" baseline="0"/>
            <a:t>Agree on the monitoring schedule</a:t>
          </a:r>
        </a:p>
      </dgm:t>
    </dgm:pt>
    <dgm:pt modelId="{BE1F306E-EEFB-49AB-80AF-51201D1061A2}" type="parTrans" cxnId="{C194995E-EDAD-4875-9FF1-D8D30F7C32F9}">
      <dgm:prSet/>
      <dgm:spPr/>
      <dgm:t>
        <a:bodyPr/>
        <a:lstStyle/>
        <a:p>
          <a:endParaRPr lang="en"/>
        </a:p>
      </dgm:t>
    </dgm:pt>
    <dgm:pt modelId="{358159D2-77BE-49E4-AE49-BFD22D81D4AE}" type="sibTrans" cxnId="{C194995E-EDAD-4875-9FF1-D8D30F7C32F9}">
      <dgm:prSet/>
      <dgm:spPr/>
      <dgm:t>
        <a:bodyPr/>
        <a:lstStyle/>
        <a:p>
          <a:endParaRPr lang="en"/>
        </a:p>
      </dgm:t>
    </dgm:pt>
    <dgm:pt modelId="{54D298BE-4767-4589-B954-6FEE52C917BD}">
      <dgm:prSet phldrT="[Teksti]"/>
      <dgm:spPr/>
      <dgm:t>
        <a:bodyPr/>
        <a:lstStyle/>
        <a:p>
          <a:pPr algn="ctr" rtl="0"/>
          <a:r>
            <a:rPr lang="en" b="0" i="0" u="none" baseline="0"/>
            <a:t>Make sure that you come back to the topic according to the agreed on schedule</a:t>
          </a:r>
        </a:p>
      </dgm:t>
    </dgm:pt>
    <dgm:pt modelId="{7FA2D350-B19B-4392-9DCE-0841E85FC687}" type="parTrans" cxnId="{0BEC746F-5AF8-4D4C-9A62-6A8F30F16706}">
      <dgm:prSet/>
      <dgm:spPr/>
      <dgm:t>
        <a:bodyPr/>
        <a:lstStyle/>
        <a:p>
          <a:endParaRPr lang="en"/>
        </a:p>
      </dgm:t>
    </dgm:pt>
    <dgm:pt modelId="{537A7F25-294C-44C9-A259-450EDF2BC62F}" type="sibTrans" cxnId="{0BEC746F-5AF8-4D4C-9A62-6A8F30F16706}">
      <dgm:prSet/>
      <dgm:spPr/>
      <dgm:t>
        <a:bodyPr/>
        <a:lstStyle/>
        <a:p>
          <a:endParaRPr lang="en"/>
        </a:p>
      </dgm:t>
    </dgm:pt>
    <dgm:pt modelId="{336C0167-0DC4-4171-8C03-8AA7748CB900}">
      <dgm:prSet phldrT="[Teksti]"/>
      <dgm:spPr/>
      <dgm:t>
        <a:bodyPr/>
        <a:lstStyle/>
        <a:p>
          <a:pPr algn="ctr" rtl="0"/>
          <a:r>
            <a:rPr lang="en" b="0" i="0" u="none" baseline="0"/>
            <a:t>Think about a topic for the next Safety Moment</a:t>
          </a:r>
        </a:p>
      </dgm:t>
    </dgm:pt>
    <dgm:pt modelId="{B542B101-F72E-4514-AF17-A10662DA1BE4}" type="parTrans" cxnId="{49B95D80-57C7-4F15-B787-606B8AE8952F}">
      <dgm:prSet/>
      <dgm:spPr/>
      <dgm:t>
        <a:bodyPr/>
        <a:lstStyle/>
        <a:p>
          <a:endParaRPr lang="en"/>
        </a:p>
      </dgm:t>
    </dgm:pt>
    <dgm:pt modelId="{F4B1235C-38BF-4BAF-9828-DF7878E63EDA}" type="sibTrans" cxnId="{49B95D80-57C7-4F15-B787-606B8AE8952F}">
      <dgm:prSet/>
      <dgm:spPr/>
      <dgm:t>
        <a:bodyPr/>
        <a:lstStyle/>
        <a:p>
          <a:endParaRPr lang="en"/>
        </a:p>
      </dgm:t>
    </dgm:pt>
    <dgm:pt modelId="{D51D354F-BFC2-4275-8504-211F271BBD90}">
      <dgm:prSet phldrT="[Teksti]"/>
      <dgm:spPr/>
      <dgm:t>
        <a:bodyPr/>
        <a:lstStyle/>
        <a:p>
          <a:endParaRPr lang="en"/>
        </a:p>
      </dgm:t>
    </dgm:pt>
    <dgm:pt modelId="{C0793EEC-C352-416B-9C89-776CCFDF1356}" type="parTrans" cxnId="{E43F0640-AD5E-4E30-B9D9-E0F603625006}">
      <dgm:prSet/>
      <dgm:spPr/>
      <dgm:t>
        <a:bodyPr/>
        <a:lstStyle/>
        <a:p>
          <a:endParaRPr lang="en"/>
        </a:p>
      </dgm:t>
    </dgm:pt>
    <dgm:pt modelId="{3A96D1A1-468F-4C46-8D1E-90B99A52D21E}" type="sibTrans" cxnId="{E43F0640-AD5E-4E30-B9D9-E0F603625006}">
      <dgm:prSet/>
      <dgm:spPr/>
      <dgm:t>
        <a:bodyPr/>
        <a:lstStyle/>
        <a:p>
          <a:endParaRPr lang="en"/>
        </a:p>
      </dgm:t>
    </dgm:pt>
    <dgm:pt modelId="{D45F3E2C-8E5D-4B43-801D-A2FE5ED64BAB}">
      <dgm:prSet phldrT="[Teksti]"/>
      <dgm:spPr/>
      <dgm:t>
        <a:bodyPr/>
        <a:lstStyle/>
        <a:p>
          <a:pPr algn="ctr" rtl="0"/>
          <a:r>
            <a:rPr lang="en" b="0" i="0" u="none" baseline="0"/>
            <a:t>Utilize the Safety Moment materials of the Centre for Occupational Safety</a:t>
          </a:r>
        </a:p>
      </dgm:t>
    </dgm:pt>
    <dgm:pt modelId="{97866D8F-73D8-4742-ABE9-DDD5CC41113C}" type="parTrans" cxnId="{E6FF6F49-B5C6-4CD0-9B53-BECC37CBA4BF}">
      <dgm:prSet/>
      <dgm:spPr/>
      <dgm:t>
        <a:bodyPr/>
        <a:lstStyle/>
        <a:p>
          <a:endParaRPr lang="en"/>
        </a:p>
      </dgm:t>
    </dgm:pt>
    <dgm:pt modelId="{C2D5960B-73E4-4192-A62E-558CE41452D0}" type="sibTrans" cxnId="{E6FF6F49-B5C6-4CD0-9B53-BECC37CBA4BF}">
      <dgm:prSet/>
      <dgm:spPr/>
      <dgm:t>
        <a:bodyPr/>
        <a:lstStyle/>
        <a:p>
          <a:endParaRPr lang="en"/>
        </a:p>
      </dgm:t>
    </dgm:pt>
    <dgm:pt modelId="{15B2E719-16A0-4563-AFC6-32684866EE6A}">
      <dgm:prSet phldrT="[Teksti]"/>
      <dgm:spPr/>
      <dgm:t>
        <a:bodyPr/>
        <a:lstStyle/>
        <a:p>
          <a:endParaRPr lang="en"/>
        </a:p>
      </dgm:t>
    </dgm:pt>
    <dgm:pt modelId="{F2F2A491-FA13-4BD9-BA2C-9B452AED0F36}" type="parTrans" cxnId="{4E921185-B113-4868-9E0E-B30D0AD40A35}">
      <dgm:prSet/>
      <dgm:spPr/>
      <dgm:t>
        <a:bodyPr/>
        <a:lstStyle/>
        <a:p>
          <a:endParaRPr lang="en"/>
        </a:p>
      </dgm:t>
    </dgm:pt>
    <dgm:pt modelId="{1C765E35-66D6-4838-A47B-79CEC0D73218}" type="sibTrans" cxnId="{4E921185-B113-4868-9E0E-B30D0AD40A35}">
      <dgm:prSet/>
      <dgm:spPr/>
      <dgm:t>
        <a:bodyPr/>
        <a:lstStyle/>
        <a:p>
          <a:endParaRPr lang="en"/>
        </a:p>
      </dgm:t>
    </dgm:pt>
    <dgm:pt modelId="{6B3B345C-1487-4AE2-A3B0-C6F9D204950E}">
      <dgm:prSet phldrT="[Teksti]"/>
      <dgm:spPr/>
      <dgm:t>
        <a:bodyPr/>
        <a:lstStyle/>
        <a:p>
          <a:pPr algn="ctr" rtl="0"/>
          <a:r>
            <a:rPr lang="en" b="0" i="0" u="none" baseline="0"/>
            <a:t>What?</a:t>
          </a:r>
        </a:p>
      </dgm:t>
    </dgm:pt>
    <dgm:pt modelId="{0891F721-4A69-4ACE-8B90-38DEF8869285}" type="parTrans" cxnId="{1B0FB388-254A-412C-BEB5-3B689E9F98DB}">
      <dgm:prSet/>
      <dgm:spPr/>
      <dgm:t>
        <a:bodyPr/>
        <a:lstStyle/>
        <a:p>
          <a:endParaRPr lang="en"/>
        </a:p>
      </dgm:t>
    </dgm:pt>
    <dgm:pt modelId="{FD7DD822-6109-4424-9319-4CDFC5C607E4}" type="sibTrans" cxnId="{1B0FB388-254A-412C-BEB5-3B689E9F98DB}">
      <dgm:prSet/>
      <dgm:spPr/>
      <dgm:t>
        <a:bodyPr/>
        <a:lstStyle/>
        <a:p>
          <a:endParaRPr lang="en"/>
        </a:p>
      </dgm:t>
    </dgm:pt>
    <dgm:pt modelId="{F7673697-F5A3-4AA3-80F5-BA7D564BFEF1}">
      <dgm:prSet phldrT="[Teksti]"/>
      <dgm:spPr/>
      <dgm:t>
        <a:bodyPr/>
        <a:lstStyle/>
        <a:p>
          <a:endParaRPr lang="en"/>
        </a:p>
      </dgm:t>
    </dgm:pt>
    <dgm:pt modelId="{178F6E4D-DA6C-4B82-885C-3E7C09333FBC}" type="parTrans" cxnId="{2B9A4AE0-AD51-4719-8422-9FF3C5A6C88E}">
      <dgm:prSet/>
      <dgm:spPr/>
      <dgm:t>
        <a:bodyPr/>
        <a:lstStyle/>
        <a:p>
          <a:endParaRPr lang="en"/>
        </a:p>
      </dgm:t>
    </dgm:pt>
    <dgm:pt modelId="{9B357B9C-A187-4D29-8481-55A621016C84}" type="sibTrans" cxnId="{2B9A4AE0-AD51-4719-8422-9FF3C5A6C88E}">
      <dgm:prSet/>
      <dgm:spPr/>
      <dgm:t>
        <a:bodyPr/>
        <a:lstStyle/>
        <a:p>
          <a:endParaRPr lang="en"/>
        </a:p>
      </dgm:t>
    </dgm:pt>
    <dgm:pt modelId="{2D6F648F-92C1-48C3-A999-4E22347E1B27}">
      <dgm:prSet phldrT="[Teksti]"/>
      <dgm:spPr/>
      <dgm:t>
        <a:bodyPr/>
        <a:lstStyle/>
        <a:p>
          <a:endParaRPr lang="en"/>
        </a:p>
      </dgm:t>
    </dgm:pt>
    <dgm:pt modelId="{9A4F104F-570A-49BE-AA0E-B7162AFB9E9A}" type="parTrans" cxnId="{9DBDBF95-1A2A-42EB-BBCA-0F57683B4E72}">
      <dgm:prSet/>
      <dgm:spPr/>
      <dgm:t>
        <a:bodyPr/>
        <a:lstStyle/>
        <a:p>
          <a:endParaRPr lang="en"/>
        </a:p>
      </dgm:t>
    </dgm:pt>
    <dgm:pt modelId="{EA2D71E3-FEA8-47E5-B90C-2304743822C7}" type="sibTrans" cxnId="{9DBDBF95-1A2A-42EB-BBCA-0F57683B4E72}">
      <dgm:prSet/>
      <dgm:spPr/>
      <dgm:t>
        <a:bodyPr/>
        <a:lstStyle/>
        <a:p>
          <a:endParaRPr lang="en"/>
        </a:p>
      </dgm:t>
    </dgm:pt>
    <dgm:pt modelId="{EB6B4222-EF77-4B54-B7B7-72AB5B051804}">
      <dgm:prSet phldrT="[Teksti]"/>
      <dgm:spPr/>
      <dgm:t>
        <a:bodyPr/>
        <a:lstStyle/>
        <a:p>
          <a:endParaRPr lang="en"/>
        </a:p>
      </dgm:t>
    </dgm:pt>
    <dgm:pt modelId="{73976CEA-781E-4C46-87C9-723FE941D4D0}" type="parTrans" cxnId="{48CD9C92-8241-46D9-95DC-CEF3D6AC293F}">
      <dgm:prSet/>
      <dgm:spPr/>
      <dgm:t>
        <a:bodyPr/>
        <a:lstStyle/>
        <a:p>
          <a:endParaRPr lang="en"/>
        </a:p>
      </dgm:t>
    </dgm:pt>
    <dgm:pt modelId="{25C6D5C0-E361-4105-B287-2F7E0CF0AA11}" type="sibTrans" cxnId="{48CD9C92-8241-46D9-95DC-CEF3D6AC293F}">
      <dgm:prSet/>
      <dgm:spPr/>
      <dgm:t>
        <a:bodyPr/>
        <a:lstStyle/>
        <a:p>
          <a:endParaRPr lang="en"/>
        </a:p>
      </dgm:t>
    </dgm:pt>
    <dgm:pt modelId="{774FE29D-1374-4A0E-A83A-F96A002EF480}" type="pres">
      <dgm:prSet presAssocID="{9D9684DF-9254-4420-A686-5B50E339A5A5}" presName="Name0" presStyleCnt="0">
        <dgm:presLayoutVars>
          <dgm:dir/>
          <dgm:animLvl val="lvl"/>
          <dgm:resizeHandles val="exact"/>
        </dgm:presLayoutVars>
      </dgm:prSet>
      <dgm:spPr/>
    </dgm:pt>
    <dgm:pt modelId="{BE861135-EB5E-46C8-AF63-7B3907E4DC1C}" type="pres">
      <dgm:prSet presAssocID="{3E463684-96C9-4FDC-AEC8-C7A7B28BBD28}" presName="composite" presStyleCnt="0"/>
      <dgm:spPr/>
    </dgm:pt>
    <dgm:pt modelId="{C7CB7645-447E-4E41-91AC-001D4996AC86}" type="pres">
      <dgm:prSet presAssocID="{3E463684-96C9-4FDC-AEC8-C7A7B28BBD2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226DF2E-5265-432F-B0A6-C6ED7930FADE}" type="pres">
      <dgm:prSet presAssocID="{3E463684-96C9-4FDC-AEC8-C7A7B28BBD28}" presName="desTx" presStyleLbl="alignAccFollowNode1" presStyleIdx="0" presStyleCnt="3">
        <dgm:presLayoutVars>
          <dgm:bulletEnabled val="1"/>
        </dgm:presLayoutVars>
      </dgm:prSet>
      <dgm:spPr/>
    </dgm:pt>
    <dgm:pt modelId="{5A6E6903-AE80-4FAE-98D4-8A9760B58BE3}" type="pres">
      <dgm:prSet presAssocID="{F3A9D790-41EC-4876-A663-913E0DC86979}" presName="space" presStyleCnt="0"/>
      <dgm:spPr/>
    </dgm:pt>
    <dgm:pt modelId="{5EBC309E-0F0D-43FA-98B4-28B950BBAA0F}" type="pres">
      <dgm:prSet presAssocID="{156F5FDF-1254-46EC-9CD1-FBCDBECA2B72}" presName="composite" presStyleCnt="0"/>
      <dgm:spPr/>
    </dgm:pt>
    <dgm:pt modelId="{122C5F4B-3558-4ECB-879E-EDDCD7701B7D}" type="pres">
      <dgm:prSet presAssocID="{156F5FDF-1254-46EC-9CD1-FBCDBECA2B7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6CEA4FF-B4CB-4455-8C58-06A6F9237C84}" type="pres">
      <dgm:prSet presAssocID="{156F5FDF-1254-46EC-9CD1-FBCDBECA2B72}" presName="desTx" presStyleLbl="alignAccFollowNode1" presStyleIdx="1" presStyleCnt="3">
        <dgm:presLayoutVars>
          <dgm:bulletEnabled val="1"/>
        </dgm:presLayoutVars>
      </dgm:prSet>
      <dgm:spPr/>
    </dgm:pt>
    <dgm:pt modelId="{F3E77CD3-5F4A-4B45-A151-1B58EB4DD669}" type="pres">
      <dgm:prSet presAssocID="{A843D296-4E1F-4201-A919-9A7A0096D9D4}" presName="space" presStyleCnt="0"/>
      <dgm:spPr/>
    </dgm:pt>
    <dgm:pt modelId="{798BC405-FAB4-41A7-ACFB-2F6941B89A4B}" type="pres">
      <dgm:prSet presAssocID="{89B923C0-FD33-4B05-A128-5EDF0CBB55C5}" presName="composite" presStyleCnt="0"/>
      <dgm:spPr/>
    </dgm:pt>
    <dgm:pt modelId="{80784EFD-96FB-4390-9DF9-E9E63F12B263}" type="pres">
      <dgm:prSet presAssocID="{89B923C0-FD33-4B05-A128-5EDF0CBB55C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660DD2F-F280-4719-976F-563D6BC6FF7F}" type="pres">
      <dgm:prSet presAssocID="{89B923C0-FD33-4B05-A128-5EDF0CBB55C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323C906-1788-4894-B8F9-BB0D115BB920}" srcId="{3E463684-96C9-4FDC-AEC8-C7A7B28BBD28}" destId="{7581E4F7-7D2D-4C79-B035-344A11E1E0AA}" srcOrd="6" destOrd="0" parTransId="{3037FC3F-1E32-48D9-BF1B-F62EE8F36A1D}" sibTransId="{C2073CCA-2683-41BE-90C6-9F55B0AE9D2E}"/>
    <dgm:cxn modelId="{BC56AC07-0E20-4C16-8193-3A7443223FE6}" srcId="{156F5FDF-1254-46EC-9CD1-FBCDBECA2B72}" destId="{CCF6B19C-F2FB-487A-9F36-23DCE5D16CF0}" srcOrd="1" destOrd="0" parTransId="{CB9D994C-F072-4347-8C5E-53848729B7AD}" sibTransId="{CCC6294E-F60E-4038-853E-9D9AE7B8CFB6}"/>
    <dgm:cxn modelId="{8749FB0D-64B0-45B2-B265-45D523A57ED6}" type="presOf" srcId="{EB6B4222-EF77-4B54-B7B7-72AB5B051804}" destId="{8226DF2E-5265-432F-B0A6-C6ED7930FADE}" srcOrd="0" destOrd="7" presId="urn:microsoft.com/office/officeart/2005/8/layout/hList1"/>
    <dgm:cxn modelId="{151A220F-E6EE-4B16-AC59-165B5FE22D07}" type="presOf" srcId="{D51D354F-BFC2-4275-8504-211F271BBD90}" destId="{46CEA4FF-B4CB-4455-8C58-06A6F9237C84}" srcOrd="0" destOrd="6" presId="urn:microsoft.com/office/officeart/2005/8/layout/hList1"/>
    <dgm:cxn modelId="{2508BB11-F85B-405A-AB43-CC15450AD62F}" type="presOf" srcId="{C1570BB7-1242-478C-B5A6-F67536F85AE4}" destId="{46CEA4FF-B4CB-4455-8C58-06A6F9237C84}" srcOrd="0" destOrd="3" presId="urn:microsoft.com/office/officeart/2005/8/layout/hList1"/>
    <dgm:cxn modelId="{7843D711-6A29-4BC6-BFA2-9E221BC27150}" type="presOf" srcId="{32DC32AB-BBF3-41AF-B962-36FAC0839F61}" destId="{6660DD2F-F280-4719-976F-563D6BC6FF7F}" srcOrd="0" destOrd="1" presId="urn:microsoft.com/office/officeart/2005/8/layout/hList1"/>
    <dgm:cxn modelId="{417ECF1C-A529-41CB-AE94-6E2F800F9AA2}" srcId="{3E463684-96C9-4FDC-AEC8-C7A7B28BBD28}" destId="{0CA214DC-4A45-4F90-A937-F8B4EFD7A7AC}" srcOrd="0" destOrd="0" parTransId="{01B2D9DB-42EE-4DEA-B276-CD101F1104A6}" sibTransId="{A7A9E091-7451-4C9B-8C7C-1A2EF018C52B}"/>
    <dgm:cxn modelId="{7C4EE41E-E331-4BE6-857E-02817F6EBFB9}" type="presOf" srcId="{9D9684DF-9254-4420-A686-5B50E339A5A5}" destId="{774FE29D-1374-4A0E-A83A-F96A002EF480}" srcOrd="0" destOrd="0" presId="urn:microsoft.com/office/officeart/2005/8/layout/hList1"/>
    <dgm:cxn modelId="{954D3C29-A3AB-4E76-BA52-02BAAE5BBA2C}" srcId="{3E463684-96C9-4FDC-AEC8-C7A7B28BBD28}" destId="{42E49767-3AF7-4B86-8D9E-B160B0EE3E17}" srcOrd="3" destOrd="0" parTransId="{00275A09-3C8F-4B59-9C0D-81B1EDC46A43}" sibTransId="{ABE0F330-26CF-4C99-B4B9-9C407E9CEFBE}"/>
    <dgm:cxn modelId="{84298329-00C3-414C-BED3-CE1CFE0D3C99}" srcId="{9D9684DF-9254-4420-A686-5B50E339A5A5}" destId="{156F5FDF-1254-46EC-9CD1-FBCDBECA2B72}" srcOrd="1" destOrd="0" parTransId="{9D008361-2486-493F-A453-7633955ABF1D}" sibTransId="{A843D296-4E1F-4201-A919-9A7A0096D9D4}"/>
    <dgm:cxn modelId="{8A3C042D-D301-437E-A5D5-B23F54E2C162}" srcId="{156F5FDF-1254-46EC-9CD1-FBCDBECA2B72}" destId="{0EB7F2CA-F32E-4BAA-AF1B-48DA2765B83A}" srcOrd="2" destOrd="0" parTransId="{E91D8043-9ED7-4027-80F0-0A3FB2CDE918}" sibTransId="{F8A879F9-19D4-453B-8B76-6120CCBD8A2C}"/>
    <dgm:cxn modelId="{D494312E-280F-4F7A-902B-E5F0AB97CB16}" type="presOf" srcId="{7581E4F7-7D2D-4C79-B035-344A11E1E0AA}" destId="{8226DF2E-5265-432F-B0A6-C6ED7930FADE}" srcOrd="0" destOrd="6" presId="urn:microsoft.com/office/officeart/2005/8/layout/hList1"/>
    <dgm:cxn modelId="{018B7839-15EA-4AB4-9763-E7BF22F8E288}" type="presOf" srcId="{15B2E719-16A0-4563-AFC6-32684866EE6A}" destId="{8226DF2E-5265-432F-B0A6-C6ED7930FADE}" srcOrd="0" destOrd="9" presId="urn:microsoft.com/office/officeart/2005/8/layout/hList1"/>
    <dgm:cxn modelId="{E43F0640-AD5E-4E30-B9D9-E0F603625006}" srcId="{156F5FDF-1254-46EC-9CD1-FBCDBECA2B72}" destId="{D51D354F-BFC2-4275-8504-211F271BBD90}" srcOrd="6" destOrd="0" parTransId="{C0793EEC-C352-416B-9C89-776CCFDF1356}" sibTransId="{3A96D1A1-468F-4C46-8D1E-90B99A52D21E}"/>
    <dgm:cxn modelId="{E6FF6F49-B5C6-4CD0-9B53-BECC37CBA4BF}" srcId="{3E463684-96C9-4FDC-AEC8-C7A7B28BBD28}" destId="{D45F3E2C-8E5D-4B43-801D-A2FE5ED64BAB}" srcOrd="8" destOrd="0" parTransId="{97866D8F-73D8-4742-ABE9-DDD5CC41113C}" sibTransId="{C2D5960B-73E4-4192-A62E-558CE41452D0}"/>
    <dgm:cxn modelId="{BF8E904B-15AF-4E29-B321-3711EFA3BCDB}" srcId="{3E463684-96C9-4FDC-AEC8-C7A7B28BBD28}" destId="{A3EFC50D-70CE-4E65-AEAA-F7971793B057}" srcOrd="4" destOrd="0" parTransId="{D9FB5F6B-0873-4758-A873-094CD4BC840F}" sibTransId="{ED232C5B-E14E-4CE2-B7D6-A354D38A8C35}"/>
    <dgm:cxn modelId="{84E52C4D-769A-4D7A-B598-D0E7875AA7E1}" srcId="{3E463684-96C9-4FDC-AEC8-C7A7B28BBD28}" destId="{085D662D-BC83-4A91-B76B-1E701935F635}" srcOrd="2" destOrd="0" parTransId="{D4C37E0F-3208-46E9-A00B-5F19D47F55BA}" sibTransId="{037AE144-B9D5-4E54-AF1C-D6292F91867B}"/>
    <dgm:cxn modelId="{D2F16C4F-B2F1-4913-B864-F44E1E093FF7}" srcId="{9D9684DF-9254-4420-A686-5B50E339A5A5}" destId="{3E463684-96C9-4FDC-AEC8-C7A7B28BBD28}" srcOrd="0" destOrd="0" parTransId="{85E210A7-69D1-42C0-A524-C384CE6D282F}" sibTransId="{F3A9D790-41EC-4876-A663-913E0DC86979}"/>
    <dgm:cxn modelId="{65D15E5A-506D-413C-A906-E8B702D035FA}" type="presOf" srcId="{0CA214DC-4A45-4F90-A937-F8B4EFD7A7AC}" destId="{8226DF2E-5265-432F-B0A6-C6ED7930FADE}" srcOrd="0" destOrd="0" presId="urn:microsoft.com/office/officeart/2005/8/layout/hList1"/>
    <dgm:cxn modelId="{80B49A5D-363C-460B-A898-2646BB98BF2B}" srcId="{9D9684DF-9254-4420-A686-5B50E339A5A5}" destId="{89B923C0-FD33-4B05-A128-5EDF0CBB55C5}" srcOrd="2" destOrd="0" parTransId="{BB96E535-2013-4224-A938-1D9C4128492D}" sibTransId="{F2DA9C8E-6A3C-4EF9-93B7-C920113F4F50}"/>
    <dgm:cxn modelId="{BA66B45D-71FD-4FF7-A61C-BB4CCD79F0CD}" type="presOf" srcId="{54D298BE-4767-4589-B954-6FEE52C917BD}" destId="{6660DD2F-F280-4719-976F-563D6BC6FF7F}" srcOrd="0" destOrd="2" presId="urn:microsoft.com/office/officeart/2005/8/layout/hList1"/>
    <dgm:cxn modelId="{C194995E-EDAD-4875-9FF1-D8D30F7C32F9}" srcId="{156F5FDF-1254-46EC-9CD1-FBCDBECA2B72}" destId="{39753A66-72DC-41CB-B5E1-9D2058A6AB18}" srcOrd="5" destOrd="0" parTransId="{BE1F306E-EEFB-49AB-80AF-51201D1061A2}" sibTransId="{358159D2-77BE-49E4-AE49-BFD22D81D4AE}"/>
    <dgm:cxn modelId="{75D33662-C25B-485A-8CE2-E992166129F0}" srcId="{156F5FDF-1254-46EC-9CD1-FBCDBECA2B72}" destId="{0E15D9AE-7EB3-4E4C-A84C-21777AA76330}" srcOrd="4" destOrd="0" parTransId="{04C5CC5C-A63D-49A5-B617-1FAEB80B28C7}" sibTransId="{8AFF9D3B-EE47-433F-B5D5-1E29C8C18611}"/>
    <dgm:cxn modelId="{7DBF886D-A06A-496E-9B31-9F592E905BDB}" type="presOf" srcId="{2D6F648F-92C1-48C3-A999-4E22347E1B27}" destId="{6660DD2F-F280-4719-976F-563D6BC6FF7F}" srcOrd="0" destOrd="0" presId="urn:microsoft.com/office/officeart/2005/8/layout/hList1"/>
    <dgm:cxn modelId="{0BEC746F-5AF8-4D4C-9A62-6A8F30F16706}" srcId="{89B923C0-FD33-4B05-A128-5EDF0CBB55C5}" destId="{54D298BE-4767-4589-B954-6FEE52C917BD}" srcOrd="2" destOrd="0" parTransId="{7FA2D350-B19B-4392-9DCE-0841E85FC687}" sibTransId="{537A7F25-294C-44C9-A259-450EDF2BC62F}"/>
    <dgm:cxn modelId="{828D017A-E27D-47B3-8168-CE2BB86630B8}" type="presOf" srcId="{22B02AA3-BACE-432A-ABAE-2C2035A1D5A0}" destId="{8226DF2E-5265-432F-B0A6-C6ED7930FADE}" srcOrd="0" destOrd="5" presId="urn:microsoft.com/office/officeart/2005/8/layout/hList1"/>
    <dgm:cxn modelId="{7F6D4E7B-2F44-4400-8A22-5DB66D8A76D4}" type="presOf" srcId="{39753A66-72DC-41CB-B5E1-9D2058A6AB18}" destId="{46CEA4FF-B4CB-4455-8C58-06A6F9237C84}" srcOrd="0" destOrd="5" presId="urn:microsoft.com/office/officeart/2005/8/layout/hList1"/>
    <dgm:cxn modelId="{E9EF297E-7887-4DC7-9608-24A24B558CE6}" type="presOf" srcId="{336C0167-0DC4-4171-8C03-8AA7748CB900}" destId="{6660DD2F-F280-4719-976F-563D6BC6FF7F}" srcOrd="0" destOrd="3" presId="urn:microsoft.com/office/officeart/2005/8/layout/hList1"/>
    <dgm:cxn modelId="{49B95D80-57C7-4F15-B787-606B8AE8952F}" srcId="{89B923C0-FD33-4B05-A128-5EDF0CBB55C5}" destId="{336C0167-0DC4-4171-8C03-8AA7748CB900}" srcOrd="3" destOrd="0" parTransId="{B542B101-F72E-4514-AF17-A10662DA1BE4}" sibTransId="{F4B1235C-38BF-4BAF-9828-DF7878E63EDA}"/>
    <dgm:cxn modelId="{7E6FB984-5996-4DB9-B98B-B2CF36463E36}" type="presOf" srcId="{A3EFC50D-70CE-4E65-AEAA-F7971793B057}" destId="{8226DF2E-5265-432F-B0A6-C6ED7930FADE}" srcOrd="0" destOrd="4" presId="urn:microsoft.com/office/officeart/2005/8/layout/hList1"/>
    <dgm:cxn modelId="{9A6AED84-4494-4FB7-B75B-BE19E90E9848}" type="presOf" srcId="{89B923C0-FD33-4B05-A128-5EDF0CBB55C5}" destId="{80784EFD-96FB-4390-9DF9-E9E63F12B263}" srcOrd="0" destOrd="0" presId="urn:microsoft.com/office/officeart/2005/8/layout/hList1"/>
    <dgm:cxn modelId="{4E921185-B113-4868-9E0E-B30D0AD40A35}" srcId="{3E463684-96C9-4FDC-AEC8-C7A7B28BBD28}" destId="{15B2E719-16A0-4563-AFC6-32684866EE6A}" srcOrd="9" destOrd="0" parTransId="{F2F2A491-FA13-4BD9-BA2C-9B452AED0F36}" sibTransId="{1C765E35-66D6-4838-A47B-79CEC0D73218}"/>
    <dgm:cxn modelId="{1B0FB388-254A-412C-BEB5-3B689E9F98DB}" srcId="{3E463684-96C9-4FDC-AEC8-C7A7B28BBD28}" destId="{6B3B345C-1487-4AE2-A3B0-C6F9D204950E}" srcOrd="1" destOrd="0" parTransId="{0891F721-4A69-4ACE-8B90-38DEF8869285}" sibTransId="{FD7DD822-6109-4424-9319-4CDFC5C607E4}"/>
    <dgm:cxn modelId="{48CD9C92-8241-46D9-95DC-CEF3D6AC293F}" srcId="{3E463684-96C9-4FDC-AEC8-C7A7B28BBD28}" destId="{EB6B4222-EF77-4B54-B7B7-72AB5B051804}" srcOrd="7" destOrd="0" parTransId="{73976CEA-781E-4C46-87C9-723FE941D4D0}" sibTransId="{25C6D5C0-E361-4105-B287-2F7E0CF0AA11}"/>
    <dgm:cxn modelId="{9DBDBF95-1A2A-42EB-BBCA-0F57683B4E72}" srcId="{89B923C0-FD33-4B05-A128-5EDF0CBB55C5}" destId="{2D6F648F-92C1-48C3-A999-4E22347E1B27}" srcOrd="0" destOrd="0" parTransId="{9A4F104F-570A-49BE-AA0E-B7162AFB9E9A}" sibTransId="{EA2D71E3-FEA8-47E5-B90C-2304743822C7}"/>
    <dgm:cxn modelId="{4CADB996-57BB-4F39-B1CC-FDF5121F76F2}" type="presOf" srcId="{156F5FDF-1254-46EC-9CD1-FBCDBECA2B72}" destId="{122C5F4B-3558-4ECB-879E-EDDCD7701B7D}" srcOrd="0" destOrd="0" presId="urn:microsoft.com/office/officeart/2005/8/layout/hList1"/>
    <dgm:cxn modelId="{04D2BF97-EA24-4A55-9B8C-5F450E6B60B3}" srcId="{156F5FDF-1254-46EC-9CD1-FBCDBECA2B72}" destId="{C1570BB7-1242-478C-B5A6-F67536F85AE4}" srcOrd="3" destOrd="0" parTransId="{B9C04C18-2CCA-4C4A-8369-DE9126C65B11}" sibTransId="{8F9ED59E-5186-4061-A494-603AAADD0099}"/>
    <dgm:cxn modelId="{6E7AB29A-B3A9-42E4-9DA2-DD76ABD7F15B}" type="presOf" srcId="{CCF6B19C-F2FB-487A-9F36-23DCE5D16CF0}" destId="{46CEA4FF-B4CB-4455-8C58-06A6F9237C84}" srcOrd="0" destOrd="1" presId="urn:microsoft.com/office/officeart/2005/8/layout/hList1"/>
    <dgm:cxn modelId="{60925FA6-772F-4848-8D0C-985F62AC60CD}" type="presOf" srcId="{085D662D-BC83-4A91-B76B-1E701935F635}" destId="{8226DF2E-5265-432F-B0A6-C6ED7930FADE}" srcOrd="0" destOrd="2" presId="urn:microsoft.com/office/officeart/2005/8/layout/hList1"/>
    <dgm:cxn modelId="{A905C0C6-0DA6-427E-9B9F-989E47925EB1}" type="presOf" srcId="{6B3B345C-1487-4AE2-A3B0-C6F9D204950E}" destId="{8226DF2E-5265-432F-B0A6-C6ED7930FADE}" srcOrd="0" destOrd="1" presId="urn:microsoft.com/office/officeart/2005/8/layout/hList1"/>
    <dgm:cxn modelId="{4E52F2D0-ED57-461E-8A3C-A23CCC97F271}" srcId="{3E463684-96C9-4FDC-AEC8-C7A7B28BBD28}" destId="{22B02AA3-BACE-432A-ABAE-2C2035A1D5A0}" srcOrd="5" destOrd="0" parTransId="{4D9194B3-F061-461D-85D7-55927A938402}" sibTransId="{4A1A7C8D-B41B-4D3C-953B-3ACBCD03B1CD}"/>
    <dgm:cxn modelId="{2B9A4AE0-AD51-4719-8422-9FF3C5A6C88E}" srcId="{156F5FDF-1254-46EC-9CD1-FBCDBECA2B72}" destId="{F7673697-F5A3-4AA3-80F5-BA7D564BFEF1}" srcOrd="0" destOrd="0" parTransId="{178F6E4D-DA6C-4B82-885C-3E7C09333FBC}" sibTransId="{9B357B9C-A187-4D29-8481-55A621016C84}"/>
    <dgm:cxn modelId="{4785A7E0-761E-4BDE-A26A-7E3F3D538D87}" type="presOf" srcId="{F7673697-F5A3-4AA3-80F5-BA7D564BFEF1}" destId="{46CEA4FF-B4CB-4455-8C58-06A6F9237C84}" srcOrd="0" destOrd="0" presId="urn:microsoft.com/office/officeart/2005/8/layout/hList1"/>
    <dgm:cxn modelId="{ACEEAAE3-B0AF-4B27-9C6B-BCAA294E42D6}" type="presOf" srcId="{0EB7F2CA-F32E-4BAA-AF1B-48DA2765B83A}" destId="{46CEA4FF-B4CB-4455-8C58-06A6F9237C84}" srcOrd="0" destOrd="2" presId="urn:microsoft.com/office/officeart/2005/8/layout/hList1"/>
    <dgm:cxn modelId="{29C35BEA-62DD-4E5C-B461-A0F2BD8FBD1E}" type="presOf" srcId="{0E15D9AE-7EB3-4E4C-A84C-21777AA76330}" destId="{46CEA4FF-B4CB-4455-8C58-06A6F9237C84}" srcOrd="0" destOrd="4" presId="urn:microsoft.com/office/officeart/2005/8/layout/hList1"/>
    <dgm:cxn modelId="{F105A7EA-36BA-4DF0-B811-6C9A82ADE6B0}" srcId="{89B923C0-FD33-4B05-A128-5EDF0CBB55C5}" destId="{32DC32AB-BBF3-41AF-B962-36FAC0839F61}" srcOrd="1" destOrd="0" parTransId="{93422ACE-31F7-4D0E-BB18-ECF7DE66CD47}" sibTransId="{822DC603-6298-4357-90EB-AE348A5307AA}"/>
    <dgm:cxn modelId="{BADD2AED-7EA5-49CA-A186-31C49F09E111}" type="presOf" srcId="{D45F3E2C-8E5D-4B43-801D-A2FE5ED64BAB}" destId="{8226DF2E-5265-432F-B0A6-C6ED7930FADE}" srcOrd="0" destOrd="8" presId="urn:microsoft.com/office/officeart/2005/8/layout/hList1"/>
    <dgm:cxn modelId="{EC8FA3F3-3AC8-48DF-9E3C-3EB89C06C82E}" type="presOf" srcId="{3E463684-96C9-4FDC-AEC8-C7A7B28BBD28}" destId="{C7CB7645-447E-4E41-91AC-001D4996AC86}" srcOrd="0" destOrd="0" presId="urn:microsoft.com/office/officeart/2005/8/layout/hList1"/>
    <dgm:cxn modelId="{7D32A7F3-75A1-4BBE-8F31-96440E7C5A7C}" type="presOf" srcId="{42E49767-3AF7-4B86-8D9E-B160B0EE3E17}" destId="{8226DF2E-5265-432F-B0A6-C6ED7930FADE}" srcOrd="0" destOrd="3" presId="urn:microsoft.com/office/officeart/2005/8/layout/hList1"/>
    <dgm:cxn modelId="{68982E8B-6AD5-4C44-AD54-86CA4F2225BA}" type="presParOf" srcId="{774FE29D-1374-4A0E-A83A-F96A002EF480}" destId="{BE861135-EB5E-46C8-AF63-7B3907E4DC1C}" srcOrd="0" destOrd="0" presId="urn:microsoft.com/office/officeart/2005/8/layout/hList1"/>
    <dgm:cxn modelId="{FB03C366-B4E8-4901-AF31-920FD88B714C}" type="presParOf" srcId="{BE861135-EB5E-46C8-AF63-7B3907E4DC1C}" destId="{C7CB7645-447E-4E41-91AC-001D4996AC86}" srcOrd="0" destOrd="0" presId="urn:microsoft.com/office/officeart/2005/8/layout/hList1"/>
    <dgm:cxn modelId="{B0C2A36C-E410-4244-AD94-24CF9D62F840}" type="presParOf" srcId="{BE861135-EB5E-46C8-AF63-7B3907E4DC1C}" destId="{8226DF2E-5265-432F-B0A6-C6ED7930FADE}" srcOrd="1" destOrd="0" presId="urn:microsoft.com/office/officeart/2005/8/layout/hList1"/>
    <dgm:cxn modelId="{401CB4FD-E57F-4645-8E93-4FBBA806E71B}" type="presParOf" srcId="{774FE29D-1374-4A0E-A83A-F96A002EF480}" destId="{5A6E6903-AE80-4FAE-98D4-8A9760B58BE3}" srcOrd="1" destOrd="0" presId="urn:microsoft.com/office/officeart/2005/8/layout/hList1"/>
    <dgm:cxn modelId="{ABE23BD5-AA9B-484E-B658-5003C4046B0A}" type="presParOf" srcId="{774FE29D-1374-4A0E-A83A-F96A002EF480}" destId="{5EBC309E-0F0D-43FA-98B4-28B950BBAA0F}" srcOrd="2" destOrd="0" presId="urn:microsoft.com/office/officeart/2005/8/layout/hList1"/>
    <dgm:cxn modelId="{89F356A5-EDBB-407B-B199-E6C77CA95CA0}" type="presParOf" srcId="{5EBC309E-0F0D-43FA-98B4-28B950BBAA0F}" destId="{122C5F4B-3558-4ECB-879E-EDDCD7701B7D}" srcOrd="0" destOrd="0" presId="urn:microsoft.com/office/officeart/2005/8/layout/hList1"/>
    <dgm:cxn modelId="{5473D517-CCC3-4584-AB2A-EE5F763ED95B}" type="presParOf" srcId="{5EBC309E-0F0D-43FA-98B4-28B950BBAA0F}" destId="{46CEA4FF-B4CB-4455-8C58-06A6F9237C84}" srcOrd="1" destOrd="0" presId="urn:microsoft.com/office/officeart/2005/8/layout/hList1"/>
    <dgm:cxn modelId="{E5480423-10AB-4F08-8B62-1586FB1B07F1}" type="presParOf" srcId="{774FE29D-1374-4A0E-A83A-F96A002EF480}" destId="{F3E77CD3-5F4A-4B45-A151-1B58EB4DD669}" srcOrd="3" destOrd="0" presId="urn:microsoft.com/office/officeart/2005/8/layout/hList1"/>
    <dgm:cxn modelId="{97833A5C-393A-4784-95E3-A342F13AF64F}" type="presParOf" srcId="{774FE29D-1374-4A0E-A83A-F96A002EF480}" destId="{798BC405-FAB4-41A7-ACFB-2F6941B89A4B}" srcOrd="4" destOrd="0" presId="urn:microsoft.com/office/officeart/2005/8/layout/hList1"/>
    <dgm:cxn modelId="{90596BBC-8AAB-45D7-9866-20D55B2E33EA}" type="presParOf" srcId="{798BC405-FAB4-41A7-ACFB-2F6941B89A4B}" destId="{80784EFD-96FB-4390-9DF9-E9E63F12B263}" srcOrd="0" destOrd="0" presId="urn:microsoft.com/office/officeart/2005/8/layout/hList1"/>
    <dgm:cxn modelId="{F703D18B-5675-4175-A73C-DE537C2E5FCE}" type="presParOf" srcId="{798BC405-FAB4-41A7-ACFB-2F6941B89A4B}" destId="{6660DD2F-F280-4719-976F-563D6BC6FF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B7645-447E-4E41-91AC-001D4996AC86}">
      <dsp:nvSpPr>
        <dsp:cNvPr id="0" name=""/>
        <dsp:cNvSpPr/>
      </dsp:nvSpPr>
      <dsp:spPr>
        <a:xfrm>
          <a:off x="2993" y="137749"/>
          <a:ext cx="2919077" cy="460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0" i="0" u="none" kern="1200" baseline="0"/>
            <a:t>Preparing the moment</a:t>
          </a:r>
        </a:p>
      </dsp:txBody>
      <dsp:txXfrm>
        <a:off x="2993" y="137749"/>
        <a:ext cx="2919077" cy="460800"/>
      </dsp:txXfrm>
    </dsp:sp>
    <dsp:sp modelId="{8226DF2E-5265-432F-B0A6-C6ED7930FADE}">
      <dsp:nvSpPr>
        <dsp:cNvPr id="0" name=""/>
        <dsp:cNvSpPr/>
      </dsp:nvSpPr>
      <dsp:spPr>
        <a:xfrm>
          <a:off x="2993" y="598549"/>
          <a:ext cx="2919077" cy="336262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" sz="1600" kern="120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600" b="0" i="0" u="none" kern="1200" baseline="0"/>
            <a:t>What?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600" b="0" i="0" u="none" kern="1200" baseline="0"/>
            <a:t>For whom?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600" b="0" i="0" u="none" kern="1200" baseline="0"/>
            <a:t>Why?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600" b="0" i="0" u="none" kern="1200" baseline="0"/>
            <a:t>Where?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600" b="0" i="0" u="none" kern="1200" baseline="0"/>
            <a:t>When?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600" b="0" i="0" u="none" kern="1200" baseline="0"/>
            <a:t>How?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" sz="1600" kern="120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600" b="0" i="0" u="none" kern="1200" baseline="0"/>
            <a:t>Utilize the Safety Moment materials of the Centre for Occupational Safety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" sz="1600" kern="1200"/>
        </a:p>
      </dsp:txBody>
      <dsp:txXfrm>
        <a:off x="2993" y="598549"/>
        <a:ext cx="2919077" cy="3362625"/>
      </dsp:txXfrm>
    </dsp:sp>
    <dsp:sp modelId="{122C5F4B-3558-4ECB-879E-EDDCD7701B7D}">
      <dsp:nvSpPr>
        <dsp:cNvPr id="0" name=""/>
        <dsp:cNvSpPr/>
      </dsp:nvSpPr>
      <dsp:spPr>
        <a:xfrm>
          <a:off x="3330742" y="137749"/>
          <a:ext cx="2919077" cy="460800"/>
        </a:xfrm>
        <a:prstGeom prst="rect">
          <a:avLst/>
        </a:prstGeom>
        <a:solidFill>
          <a:schemeClr val="accent5">
            <a:hueOff val="-4460246"/>
            <a:satOff val="30852"/>
            <a:lumOff val="1765"/>
            <a:alphaOff val="0"/>
          </a:schemeClr>
        </a:solidFill>
        <a:ln w="12700" cap="flat" cmpd="sng" algn="ctr">
          <a:solidFill>
            <a:schemeClr val="accent5">
              <a:hueOff val="-4460246"/>
              <a:satOff val="30852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0" i="0" u="none" kern="1200" baseline="0"/>
            <a:t>Conducting the moment</a:t>
          </a:r>
        </a:p>
      </dsp:txBody>
      <dsp:txXfrm>
        <a:off x="3330742" y="137749"/>
        <a:ext cx="2919077" cy="460800"/>
      </dsp:txXfrm>
    </dsp:sp>
    <dsp:sp modelId="{46CEA4FF-B4CB-4455-8C58-06A6F9237C84}">
      <dsp:nvSpPr>
        <dsp:cNvPr id="0" name=""/>
        <dsp:cNvSpPr/>
      </dsp:nvSpPr>
      <dsp:spPr>
        <a:xfrm>
          <a:off x="3330742" y="598549"/>
          <a:ext cx="2919077" cy="3362625"/>
        </a:xfrm>
        <a:prstGeom prst="rect">
          <a:avLst/>
        </a:prstGeom>
        <a:solidFill>
          <a:schemeClr val="accent5">
            <a:tint val="40000"/>
            <a:alpha val="90000"/>
            <a:hueOff val="-4813549"/>
            <a:satOff val="33623"/>
            <a:lumOff val="186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813549"/>
              <a:satOff val="33623"/>
              <a:lumOff val="18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" sz="1600" kern="120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600" b="0" i="0" u="none" kern="1200" baseline="0"/>
            <a:t>Introduce the topic and explain why it is relevant in your workplace</a:t>
          </a:r>
          <a:r>
            <a:rPr lang="en" sz="1600" b="0" i="0" u="none" kern="1200" baseline="0">
              <a:latin typeface="Franklin Gothic Demi"/>
              <a:ea typeface="Franklin Gothic Demi"/>
              <a:cs typeface="Franklin Gothic Demi"/>
            </a:rPr>
            <a:t> </a:t>
          </a:r>
          <a:endParaRPr lang="en" sz="1600" kern="120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600" b="0" i="0" u="none" kern="1200" baseline="0" dirty="0"/>
            <a:t>Invite participants to discuss the topic and work together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600" b="0" i="0" u="none" kern="1200" baseline="0">
              <a:latin typeface="Franklin Gothic Demi"/>
              <a:ea typeface="Franklin Gothic Demi"/>
              <a:cs typeface="Franklin Gothic Demi"/>
            </a:rPr>
            <a:t>Come up with </a:t>
          </a:r>
          <a:r>
            <a:rPr lang="en" sz="1600" b="0" i="0" u="none" kern="1200" baseline="0"/>
            <a:t> one thing related to the topic that should be developed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600" b="0" i="0" u="none" kern="1200" baseline="0"/>
            <a:t>Agree on the development measure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600" b="0" i="0" u="none" kern="1200" baseline="0"/>
            <a:t>Agree on the monitoring schedule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" sz="1600" kern="1200"/>
        </a:p>
      </dsp:txBody>
      <dsp:txXfrm>
        <a:off x="3330742" y="598549"/>
        <a:ext cx="2919077" cy="3362625"/>
      </dsp:txXfrm>
    </dsp:sp>
    <dsp:sp modelId="{80784EFD-96FB-4390-9DF9-E9E63F12B263}">
      <dsp:nvSpPr>
        <dsp:cNvPr id="0" name=""/>
        <dsp:cNvSpPr/>
      </dsp:nvSpPr>
      <dsp:spPr>
        <a:xfrm>
          <a:off x="6658491" y="137749"/>
          <a:ext cx="2919077" cy="460800"/>
        </a:xfrm>
        <a:prstGeom prst="rect">
          <a:avLst/>
        </a:prstGeom>
        <a:solidFill>
          <a:schemeClr val="accent5">
            <a:hueOff val="-8920491"/>
            <a:satOff val="61704"/>
            <a:lumOff val="3531"/>
            <a:alphaOff val="0"/>
          </a:schemeClr>
        </a:solidFill>
        <a:ln w="12700" cap="flat" cmpd="sng" algn="ctr">
          <a:solidFill>
            <a:schemeClr val="accent5">
              <a:hueOff val="-8920491"/>
              <a:satOff val="61704"/>
              <a:lumOff val="35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0" i="0" u="none" kern="1200" baseline="0"/>
            <a:t>After the moment</a:t>
          </a:r>
        </a:p>
      </dsp:txBody>
      <dsp:txXfrm>
        <a:off x="6658491" y="137749"/>
        <a:ext cx="2919077" cy="460800"/>
      </dsp:txXfrm>
    </dsp:sp>
    <dsp:sp modelId="{6660DD2F-F280-4719-976F-563D6BC6FF7F}">
      <dsp:nvSpPr>
        <dsp:cNvPr id="0" name=""/>
        <dsp:cNvSpPr/>
      </dsp:nvSpPr>
      <dsp:spPr>
        <a:xfrm>
          <a:off x="6658491" y="598549"/>
          <a:ext cx="2919077" cy="3362625"/>
        </a:xfrm>
        <a:prstGeom prst="rect">
          <a:avLst/>
        </a:prstGeom>
        <a:solidFill>
          <a:schemeClr val="accent5">
            <a:tint val="40000"/>
            <a:alpha val="90000"/>
            <a:hueOff val="-9627098"/>
            <a:satOff val="67247"/>
            <a:lumOff val="373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9627098"/>
              <a:satOff val="67247"/>
              <a:lumOff val="37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" sz="1600" kern="120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600" b="0" i="0" u="none" kern="1200" baseline="0"/>
            <a:t>Make sure that the target for development is present in everyday work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600" b="0" i="0" u="none" kern="1200" baseline="0"/>
            <a:t>Make sure that you come back to the topic according to the agreed on schedule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600" b="0" i="0" u="none" kern="1200" baseline="0"/>
            <a:t>Think about a topic for the next Safety Moment</a:t>
          </a:r>
        </a:p>
      </dsp:txBody>
      <dsp:txXfrm>
        <a:off x="6658491" y="598549"/>
        <a:ext cx="2919077" cy="3362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5A4BF-A7B4-4FCF-8E54-DFF77CF15362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B2497-B4B3-4878-9209-9753D80BD2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06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704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25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E1FFD6B3-B838-4F20-9839-3F1564727C5E}"/>
              </a:ext>
            </a:extLst>
          </p:cNvPr>
          <p:cNvSpPr>
            <a:spLocks/>
          </p:cNvSpPr>
          <p:nvPr userDrawn="1"/>
        </p:nvSpPr>
        <p:spPr bwMode="auto">
          <a:xfrm>
            <a:off x="3570288" y="452438"/>
            <a:ext cx="8158163" cy="5953125"/>
          </a:xfrm>
          <a:custGeom>
            <a:avLst/>
            <a:gdLst>
              <a:gd name="T0" fmla="*/ 22640 w 22640"/>
              <a:gd name="T1" fmla="*/ 16510 h 16510"/>
              <a:gd name="T2" fmla="*/ 22640 w 22640"/>
              <a:gd name="T3" fmla="*/ 0 h 16510"/>
              <a:gd name="T4" fmla="*/ 0 w 22640"/>
              <a:gd name="T5" fmla="*/ 0 h 16510"/>
              <a:gd name="T6" fmla="*/ 7561 w 22640"/>
              <a:gd name="T7" fmla="*/ 10679 h 16510"/>
              <a:gd name="T8" fmla="*/ 7721 w 22640"/>
              <a:gd name="T9" fmla="*/ 16510 h 16510"/>
              <a:gd name="T10" fmla="*/ 22640 w 2264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40" h="16510">
                <a:moveTo>
                  <a:pt x="22640" y="16510"/>
                </a:moveTo>
                <a:lnTo>
                  <a:pt x="22640" y="0"/>
                </a:lnTo>
                <a:lnTo>
                  <a:pt x="0" y="0"/>
                </a:lnTo>
                <a:cubicBezTo>
                  <a:pt x="3784" y="2455"/>
                  <a:pt x="6588" y="6187"/>
                  <a:pt x="7561" y="10679"/>
                </a:cubicBezTo>
                <a:cubicBezTo>
                  <a:pt x="7990" y="12657"/>
                  <a:pt x="8024" y="14622"/>
                  <a:pt x="7721" y="16510"/>
                </a:cubicBezTo>
                <a:lnTo>
                  <a:pt x="22640" y="16510"/>
                </a:lnTo>
                <a:close/>
              </a:path>
            </a:pathLst>
          </a:custGeom>
          <a:solidFill>
            <a:srgbClr val="F9A7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7138"/>
            <a:ext cx="1914148" cy="45038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FDE21CD-56B2-45AE-88AC-14FFE194EC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57" y="3094531"/>
            <a:ext cx="4544577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8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7A4ACC68-3B52-453C-903D-7E3988CD6EF6}"/>
              </a:ext>
            </a:extLst>
          </p:cNvPr>
          <p:cNvSpPr>
            <a:spLocks/>
          </p:cNvSpPr>
          <p:nvPr userDrawn="1"/>
        </p:nvSpPr>
        <p:spPr bwMode="auto">
          <a:xfrm>
            <a:off x="454026" y="452438"/>
            <a:ext cx="11283950" cy="5953125"/>
          </a:xfrm>
          <a:custGeom>
            <a:avLst/>
            <a:gdLst>
              <a:gd name="T0" fmla="*/ 6368 w 31330"/>
              <a:gd name="T1" fmla="*/ 16510 h 16510"/>
              <a:gd name="T2" fmla="*/ 31330 w 31330"/>
              <a:gd name="T3" fmla="*/ 16510 h 16510"/>
              <a:gd name="T4" fmla="*/ 31330 w 31330"/>
              <a:gd name="T5" fmla="*/ 0 h 16510"/>
              <a:gd name="T6" fmla="*/ 0 w 31330"/>
              <a:gd name="T7" fmla="*/ 0 h 16510"/>
              <a:gd name="T8" fmla="*/ 0 w 31330"/>
              <a:gd name="T9" fmla="*/ 11001 h 16510"/>
              <a:gd name="T10" fmla="*/ 6368 w 3133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30" h="16510">
                <a:moveTo>
                  <a:pt x="6368" y="16510"/>
                </a:moveTo>
                <a:lnTo>
                  <a:pt x="31330" y="16510"/>
                </a:lnTo>
                <a:lnTo>
                  <a:pt x="31330" y="0"/>
                </a:lnTo>
                <a:lnTo>
                  <a:pt x="0" y="0"/>
                </a:lnTo>
                <a:lnTo>
                  <a:pt x="0" y="11001"/>
                </a:lnTo>
                <a:cubicBezTo>
                  <a:pt x="2544" y="12343"/>
                  <a:pt x="4738" y="14223"/>
                  <a:pt x="6368" y="16510"/>
                </a:cubicBezTo>
                <a:close/>
              </a:path>
            </a:pathLst>
          </a:custGeom>
          <a:solidFill>
            <a:srgbClr val="63AA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4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BB477E8-48FA-4677-A626-2C126890F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7138"/>
            <a:ext cx="1914148" cy="4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9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8">
            <a:extLst>
              <a:ext uri="{FF2B5EF4-FFF2-40B4-BE49-F238E27FC236}">
                <a16:creationId xmlns:a16="http://schemas.microsoft.com/office/drawing/2014/main" id="{3D39B211-7891-440F-89FF-DEA1D97F38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2474" y="453599"/>
            <a:ext cx="9386325" cy="5943599"/>
          </a:xfrm>
          <a:custGeom>
            <a:avLst/>
            <a:gdLst>
              <a:gd name="connsiteX0" fmla="*/ 0 w 8172450"/>
              <a:gd name="connsiteY0" fmla="*/ 0 h 5943599"/>
              <a:gd name="connsiteX1" fmla="*/ 8172450 w 8172450"/>
              <a:gd name="connsiteY1" fmla="*/ 0 h 5943599"/>
              <a:gd name="connsiteX2" fmla="*/ 8172450 w 8172450"/>
              <a:gd name="connsiteY2" fmla="*/ 0 h 5943599"/>
              <a:gd name="connsiteX3" fmla="*/ 8172450 w 8172450"/>
              <a:gd name="connsiteY3" fmla="*/ 5943599 h 5943599"/>
              <a:gd name="connsiteX4" fmla="*/ 8172450 w 8172450"/>
              <a:gd name="connsiteY4" fmla="*/ 5943599 h 5943599"/>
              <a:gd name="connsiteX5" fmla="*/ 0 w 8172450"/>
              <a:gd name="connsiteY5" fmla="*/ 5943599 h 5943599"/>
              <a:gd name="connsiteX6" fmla="*/ 0 w 8172450"/>
              <a:gd name="connsiteY6" fmla="*/ 5943599 h 5943599"/>
              <a:gd name="connsiteX7" fmla="*/ 0 w 8172450"/>
              <a:gd name="connsiteY7" fmla="*/ 0 h 5943599"/>
              <a:gd name="connsiteX0" fmla="*/ 0 w 8172450"/>
              <a:gd name="connsiteY0" fmla="*/ 0 h 5943599"/>
              <a:gd name="connsiteX1" fmla="*/ 8172450 w 8172450"/>
              <a:gd name="connsiteY1" fmla="*/ 0 h 5943599"/>
              <a:gd name="connsiteX2" fmla="*/ 8172450 w 8172450"/>
              <a:gd name="connsiteY2" fmla="*/ 0 h 5943599"/>
              <a:gd name="connsiteX3" fmla="*/ 8172450 w 8172450"/>
              <a:gd name="connsiteY3" fmla="*/ 5943599 h 5943599"/>
              <a:gd name="connsiteX4" fmla="*/ 8172450 w 8172450"/>
              <a:gd name="connsiteY4" fmla="*/ 5943599 h 5943599"/>
              <a:gd name="connsiteX5" fmla="*/ 0 w 8172450"/>
              <a:gd name="connsiteY5" fmla="*/ 5943599 h 5943599"/>
              <a:gd name="connsiteX6" fmla="*/ 1504950 w 8172450"/>
              <a:gd name="connsiteY6" fmla="*/ 5114924 h 5943599"/>
              <a:gd name="connsiteX7" fmla="*/ 0 w 8172450"/>
              <a:gd name="connsiteY7" fmla="*/ 0 h 5943599"/>
              <a:gd name="connsiteX0" fmla="*/ 0 w 8172450"/>
              <a:gd name="connsiteY0" fmla="*/ 0 h 5943599"/>
              <a:gd name="connsiteX1" fmla="*/ 8172450 w 8172450"/>
              <a:gd name="connsiteY1" fmla="*/ 0 h 5943599"/>
              <a:gd name="connsiteX2" fmla="*/ 8172450 w 8172450"/>
              <a:gd name="connsiteY2" fmla="*/ 0 h 5943599"/>
              <a:gd name="connsiteX3" fmla="*/ 8172450 w 8172450"/>
              <a:gd name="connsiteY3" fmla="*/ 5943599 h 5943599"/>
              <a:gd name="connsiteX4" fmla="*/ 8172450 w 8172450"/>
              <a:gd name="connsiteY4" fmla="*/ 5943599 h 5943599"/>
              <a:gd name="connsiteX5" fmla="*/ 3181350 w 8172450"/>
              <a:gd name="connsiteY5" fmla="*/ 5943599 h 5943599"/>
              <a:gd name="connsiteX6" fmla="*/ 1504950 w 8172450"/>
              <a:gd name="connsiteY6" fmla="*/ 5114924 h 5943599"/>
              <a:gd name="connsiteX7" fmla="*/ 0 w 8172450"/>
              <a:gd name="connsiteY7" fmla="*/ 0 h 5943599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1504950 w 8172450"/>
              <a:gd name="connsiteY6" fmla="*/ 5114924 h 5953124"/>
              <a:gd name="connsiteX7" fmla="*/ 0 w 8172450"/>
              <a:gd name="connsiteY7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1504950 w 8172450"/>
              <a:gd name="connsiteY6" fmla="*/ 5114924 h 5953124"/>
              <a:gd name="connsiteX7" fmla="*/ 0 w 8172450"/>
              <a:gd name="connsiteY7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200395 w 8372845"/>
              <a:gd name="connsiteY0" fmla="*/ 0 h 5953124"/>
              <a:gd name="connsiteX1" fmla="*/ 8372845 w 8372845"/>
              <a:gd name="connsiteY1" fmla="*/ 0 h 5953124"/>
              <a:gd name="connsiteX2" fmla="*/ 8372845 w 8372845"/>
              <a:gd name="connsiteY2" fmla="*/ 0 h 5953124"/>
              <a:gd name="connsiteX3" fmla="*/ 8372845 w 8372845"/>
              <a:gd name="connsiteY3" fmla="*/ 5943599 h 5953124"/>
              <a:gd name="connsiteX4" fmla="*/ 8372845 w 8372845"/>
              <a:gd name="connsiteY4" fmla="*/ 5943599 h 5953124"/>
              <a:gd name="connsiteX5" fmla="*/ 2991220 w 8372845"/>
              <a:gd name="connsiteY5" fmla="*/ 5953124 h 5953124"/>
              <a:gd name="connsiteX6" fmla="*/ 200395 w 8372845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9374785"/>
              <a:gd name="connsiteY0" fmla="*/ 0 h 5953124"/>
              <a:gd name="connsiteX1" fmla="*/ 9374785 w 9374785"/>
              <a:gd name="connsiteY1" fmla="*/ 0 h 5953124"/>
              <a:gd name="connsiteX2" fmla="*/ 9374785 w 9374785"/>
              <a:gd name="connsiteY2" fmla="*/ 0 h 5953124"/>
              <a:gd name="connsiteX3" fmla="*/ 9374785 w 9374785"/>
              <a:gd name="connsiteY3" fmla="*/ 5943599 h 5953124"/>
              <a:gd name="connsiteX4" fmla="*/ 9374785 w 9374785"/>
              <a:gd name="connsiteY4" fmla="*/ 5943599 h 5953124"/>
              <a:gd name="connsiteX5" fmla="*/ 3993160 w 9374785"/>
              <a:gd name="connsiteY5" fmla="*/ 5953124 h 5953124"/>
              <a:gd name="connsiteX6" fmla="*/ 0 w 9374785"/>
              <a:gd name="connsiteY6" fmla="*/ 0 h 5953124"/>
              <a:gd name="connsiteX0" fmla="*/ 0 w 9374785"/>
              <a:gd name="connsiteY0" fmla="*/ 0 h 5943599"/>
              <a:gd name="connsiteX1" fmla="*/ 9374785 w 9374785"/>
              <a:gd name="connsiteY1" fmla="*/ 0 h 5943599"/>
              <a:gd name="connsiteX2" fmla="*/ 9374785 w 9374785"/>
              <a:gd name="connsiteY2" fmla="*/ 0 h 5943599"/>
              <a:gd name="connsiteX3" fmla="*/ 9374785 w 9374785"/>
              <a:gd name="connsiteY3" fmla="*/ 5943599 h 5943599"/>
              <a:gd name="connsiteX4" fmla="*/ 9374785 w 9374785"/>
              <a:gd name="connsiteY4" fmla="*/ 5943599 h 5943599"/>
              <a:gd name="connsiteX5" fmla="*/ 2743114 w 9374785"/>
              <a:gd name="connsiteY5" fmla="*/ 5943599 h 5943599"/>
              <a:gd name="connsiteX6" fmla="*/ 0 w 9374785"/>
              <a:gd name="connsiteY6" fmla="*/ 0 h 5943599"/>
              <a:gd name="connsiteX0" fmla="*/ 0 w 9403412"/>
              <a:gd name="connsiteY0" fmla="*/ 0 h 5943599"/>
              <a:gd name="connsiteX1" fmla="*/ 9403412 w 9403412"/>
              <a:gd name="connsiteY1" fmla="*/ 0 h 5943599"/>
              <a:gd name="connsiteX2" fmla="*/ 9403412 w 9403412"/>
              <a:gd name="connsiteY2" fmla="*/ 0 h 5943599"/>
              <a:gd name="connsiteX3" fmla="*/ 9403412 w 9403412"/>
              <a:gd name="connsiteY3" fmla="*/ 5943599 h 5943599"/>
              <a:gd name="connsiteX4" fmla="*/ 9403412 w 9403412"/>
              <a:gd name="connsiteY4" fmla="*/ 5943599 h 5943599"/>
              <a:gd name="connsiteX5" fmla="*/ 2771741 w 9403412"/>
              <a:gd name="connsiteY5" fmla="*/ 5943599 h 5943599"/>
              <a:gd name="connsiteX6" fmla="*/ 0 w 9403412"/>
              <a:gd name="connsiteY6" fmla="*/ 0 h 5943599"/>
              <a:gd name="connsiteX0" fmla="*/ 0 w 9403412"/>
              <a:gd name="connsiteY0" fmla="*/ 0 h 5943599"/>
              <a:gd name="connsiteX1" fmla="*/ 9403412 w 9403412"/>
              <a:gd name="connsiteY1" fmla="*/ 0 h 5943599"/>
              <a:gd name="connsiteX2" fmla="*/ 9403412 w 9403412"/>
              <a:gd name="connsiteY2" fmla="*/ 0 h 5943599"/>
              <a:gd name="connsiteX3" fmla="*/ 9403412 w 9403412"/>
              <a:gd name="connsiteY3" fmla="*/ 5943599 h 5943599"/>
              <a:gd name="connsiteX4" fmla="*/ 9403412 w 9403412"/>
              <a:gd name="connsiteY4" fmla="*/ 5943599 h 5943599"/>
              <a:gd name="connsiteX5" fmla="*/ 2771741 w 9403412"/>
              <a:gd name="connsiteY5" fmla="*/ 5943599 h 5943599"/>
              <a:gd name="connsiteX6" fmla="*/ 0 w 9403412"/>
              <a:gd name="connsiteY6" fmla="*/ 0 h 594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03412" h="5943599">
                <a:moveTo>
                  <a:pt x="0" y="0"/>
                </a:moveTo>
                <a:lnTo>
                  <a:pt x="9403412" y="0"/>
                </a:lnTo>
                <a:lnTo>
                  <a:pt x="9403412" y="0"/>
                </a:lnTo>
                <a:lnTo>
                  <a:pt x="9403412" y="5943599"/>
                </a:lnTo>
                <a:lnTo>
                  <a:pt x="9403412" y="5943599"/>
                </a:lnTo>
                <a:lnTo>
                  <a:pt x="2771741" y="5943599"/>
                </a:lnTo>
                <a:cubicBezTo>
                  <a:pt x="3123994" y="4010024"/>
                  <a:pt x="2389569" y="1582737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6" y="1798638"/>
            <a:ext cx="3752850" cy="3173412"/>
          </a:xfrm>
        </p:spPr>
        <p:txBody>
          <a:bodyPr anchor="ctr" anchorCtr="0"/>
          <a:lstStyle>
            <a:lvl1pPr algn="l">
              <a:defRPr sz="320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CE6B06B-FE0B-4044-BD30-7C418F4B6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7138"/>
            <a:ext cx="1914148" cy="4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9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7A5EF4-27CF-46BD-AF82-7C57AA00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8DF-60A8-45F6-B762-BF2522CE480B}" type="datetime1">
              <a:rPr lang="fi-FI" smtClean="0"/>
              <a:t>4.11.2022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3A58BE-1C2A-434D-879D-FC2F9077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05A069-D295-4E87-A5FE-D144CC78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6C60AB7-5059-4940-BBF8-1FAD995736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1" y="6462216"/>
            <a:ext cx="3825248" cy="1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98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7ECE4-2033-43CE-B2D7-BFD56AEC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3450" y="1825625"/>
            <a:ext cx="4644000" cy="3708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0350" y="1825625"/>
            <a:ext cx="4644000" cy="3708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F88C4A-2830-46C9-A508-8EED9360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9025-13D0-418E-B407-C4D08D6081B6}" type="datetime1">
              <a:rPr lang="fi-FI" smtClean="0"/>
              <a:t>4.11.2022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B73F92F-F815-43A1-BE8A-B12AD62B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63D49B3-BA85-4C84-9B5F-7B488068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‹#›</a:t>
            </a:fld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EC88ABB4-9D3E-4215-939B-9DC0BB8C624E}"/>
              </a:ext>
            </a:extLst>
          </p:cNvPr>
          <p:cNvCxnSpPr/>
          <p:nvPr userDrawn="1"/>
        </p:nvCxnSpPr>
        <p:spPr>
          <a:xfrm>
            <a:off x="6067425" y="1952625"/>
            <a:ext cx="0" cy="348615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>
            <a:extLst>
              <a:ext uri="{FF2B5EF4-FFF2-40B4-BE49-F238E27FC236}">
                <a16:creationId xmlns:a16="http://schemas.microsoft.com/office/drawing/2014/main" id="{6A0D1CA4-BDCF-4DBA-B8D6-367A9D53C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1" y="6462216"/>
            <a:ext cx="3825248" cy="1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0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5219699" cy="92392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1885949"/>
            <a:ext cx="4895849" cy="40386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4025"/>
            <a:ext cx="5632450" cy="59436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C2D591C-C82B-4758-9645-99A22B2F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1" y="6462216"/>
            <a:ext cx="3825248" cy="1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70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5219699" cy="92392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1885949"/>
            <a:ext cx="4895849" cy="40386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1BA0770-E750-4465-9C13-3A23DE5C1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1" y="6462216"/>
            <a:ext cx="3825248" cy="1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27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7A5EF4-27CF-46BD-AF82-7C57AA00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8DF-60A8-45F6-B762-BF2522CE480B}" type="datetime1">
              <a:rPr lang="fi-FI" smtClean="0"/>
              <a:t>4.11.2022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3A58BE-1C2A-434D-879D-FC2F9077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05A069-D295-4E87-A5FE-D144CC78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0ECD5345-B390-47DB-8286-9AC8C82756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926" y="1666874"/>
            <a:ext cx="10344148" cy="403860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C5C397F-FC17-4E4D-828D-FB0B0037D1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1" y="6462216"/>
            <a:ext cx="3825248" cy="1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49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230F60D-D5E5-4C15-B64A-95D79DD6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B2F7-FF6C-4C51-A7D2-358790A3F502}" type="datetime1">
              <a:rPr lang="fi-FI" smtClean="0"/>
              <a:t>4.11.2022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A8F2C1A-DD76-4563-A847-8C6E39EC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45694FF-E16E-46C0-873A-EBE55522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46B3387-8D7C-4966-8E35-EA3FC5DAD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1" y="6462216"/>
            <a:ext cx="3825248" cy="1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75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7CE7ED-1BB2-4E9B-912E-95A29C9B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B147-8C09-49E0-A85F-53B774EDC26A}" type="datetime1">
              <a:rPr lang="fi-FI" smtClean="0"/>
              <a:t>4.11.2022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9993AD9-C14E-4EB5-8574-1ABA0666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11B95E-4CB8-4FEF-A886-AB217B87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4C73F5F-AE04-451D-AD9F-FE04EBD252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1" y="6462216"/>
            <a:ext cx="3825248" cy="1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37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7A4ACC68-3B52-453C-903D-7E3988CD6EF6}"/>
              </a:ext>
            </a:extLst>
          </p:cNvPr>
          <p:cNvSpPr>
            <a:spLocks/>
          </p:cNvSpPr>
          <p:nvPr userDrawn="1"/>
        </p:nvSpPr>
        <p:spPr bwMode="auto">
          <a:xfrm>
            <a:off x="454026" y="452438"/>
            <a:ext cx="11283950" cy="5953125"/>
          </a:xfrm>
          <a:custGeom>
            <a:avLst/>
            <a:gdLst>
              <a:gd name="T0" fmla="*/ 6368 w 31330"/>
              <a:gd name="T1" fmla="*/ 16510 h 16510"/>
              <a:gd name="T2" fmla="*/ 31330 w 31330"/>
              <a:gd name="T3" fmla="*/ 16510 h 16510"/>
              <a:gd name="T4" fmla="*/ 31330 w 31330"/>
              <a:gd name="T5" fmla="*/ 0 h 16510"/>
              <a:gd name="T6" fmla="*/ 0 w 31330"/>
              <a:gd name="T7" fmla="*/ 0 h 16510"/>
              <a:gd name="T8" fmla="*/ 0 w 31330"/>
              <a:gd name="T9" fmla="*/ 11001 h 16510"/>
              <a:gd name="T10" fmla="*/ 6368 w 3133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30" h="16510">
                <a:moveTo>
                  <a:pt x="6368" y="16510"/>
                </a:moveTo>
                <a:lnTo>
                  <a:pt x="31330" y="16510"/>
                </a:lnTo>
                <a:lnTo>
                  <a:pt x="31330" y="0"/>
                </a:lnTo>
                <a:lnTo>
                  <a:pt x="0" y="0"/>
                </a:lnTo>
                <a:lnTo>
                  <a:pt x="0" y="11001"/>
                </a:lnTo>
                <a:cubicBezTo>
                  <a:pt x="2544" y="12343"/>
                  <a:pt x="4738" y="14223"/>
                  <a:pt x="6368" y="16510"/>
                </a:cubicBezTo>
                <a:close/>
              </a:path>
            </a:pathLst>
          </a:custGeom>
          <a:solidFill>
            <a:srgbClr val="F9A7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117761B-5F77-4455-AA3B-5EC5B49D64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7138"/>
            <a:ext cx="1914148" cy="4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6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E1FFD6B3-B838-4F20-9839-3F1564727C5E}"/>
              </a:ext>
            </a:extLst>
          </p:cNvPr>
          <p:cNvSpPr>
            <a:spLocks/>
          </p:cNvSpPr>
          <p:nvPr userDrawn="1"/>
        </p:nvSpPr>
        <p:spPr bwMode="auto">
          <a:xfrm>
            <a:off x="3570288" y="452438"/>
            <a:ext cx="8158163" cy="5953125"/>
          </a:xfrm>
          <a:custGeom>
            <a:avLst/>
            <a:gdLst>
              <a:gd name="T0" fmla="*/ 22640 w 22640"/>
              <a:gd name="T1" fmla="*/ 16510 h 16510"/>
              <a:gd name="T2" fmla="*/ 22640 w 22640"/>
              <a:gd name="T3" fmla="*/ 0 h 16510"/>
              <a:gd name="T4" fmla="*/ 0 w 22640"/>
              <a:gd name="T5" fmla="*/ 0 h 16510"/>
              <a:gd name="T6" fmla="*/ 7561 w 22640"/>
              <a:gd name="T7" fmla="*/ 10679 h 16510"/>
              <a:gd name="T8" fmla="*/ 7721 w 22640"/>
              <a:gd name="T9" fmla="*/ 16510 h 16510"/>
              <a:gd name="T10" fmla="*/ 22640 w 2264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40" h="16510">
                <a:moveTo>
                  <a:pt x="22640" y="16510"/>
                </a:moveTo>
                <a:lnTo>
                  <a:pt x="22640" y="0"/>
                </a:lnTo>
                <a:lnTo>
                  <a:pt x="0" y="0"/>
                </a:lnTo>
                <a:cubicBezTo>
                  <a:pt x="3784" y="2455"/>
                  <a:pt x="6588" y="6187"/>
                  <a:pt x="7561" y="10679"/>
                </a:cubicBezTo>
                <a:cubicBezTo>
                  <a:pt x="7990" y="12657"/>
                  <a:pt x="8024" y="14622"/>
                  <a:pt x="7721" y="16510"/>
                </a:cubicBezTo>
                <a:lnTo>
                  <a:pt x="22640" y="16510"/>
                </a:lnTo>
                <a:close/>
              </a:path>
            </a:pathLst>
          </a:custGeom>
          <a:solidFill>
            <a:srgbClr val="A8C9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0ECA256-0F4A-443B-93DD-E9831720EB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7138"/>
            <a:ext cx="1914148" cy="45038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9718C13-66D4-48FB-AEDD-1BEAC704D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57" y="3094531"/>
            <a:ext cx="4544577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3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7A4ACC68-3B52-453C-903D-7E3988CD6EF6}"/>
              </a:ext>
            </a:extLst>
          </p:cNvPr>
          <p:cNvSpPr>
            <a:spLocks/>
          </p:cNvSpPr>
          <p:nvPr userDrawn="1"/>
        </p:nvSpPr>
        <p:spPr bwMode="auto">
          <a:xfrm>
            <a:off x="454026" y="452438"/>
            <a:ext cx="11283950" cy="5953125"/>
          </a:xfrm>
          <a:custGeom>
            <a:avLst/>
            <a:gdLst>
              <a:gd name="T0" fmla="*/ 6368 w 31330"/>
              <a:gd name="T1" fmla="*/ 16510 h 16510"/>
              <a:gd name="T2" fmla="*/ 31330 w 31330"/>
              <a:gd name="T3" fmla="*/ 16510 h 16510"/>
              <a:gd name="T4" fmla="*/ 31330 w 31330"/>
              <a:gd name="T5" fmla="*/ 0 h 16510"/>
              <a:gd name="T6" fmla="*/ 0 w 31330"/>
              <a:gd name="T7" fmla="*/ 0 h 16510"/>
              <a:gd name="T8" fmla="*/ 0 w 31330"/>
              <a:gd name="T9" fmla="*/ 11001 h 16510"/>
              <a:gd name="T10" fmla="*/ 6368 w 3133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30" h="16510">
                <a:moveTo>
                  <a:pt x="6368" y="16510"/>
                </a:moveTo>
                <a:lnTo>
                  <a:pt x="31330" y="16510"/>
                </a:lnTo>
                <a:lnTo>
                  <a:pt x="31330" y="0"/>
                </a:lnTo>
                <a:lnTo>
                  <a:pt x="0" y="0"/>
                </a:lnTo>
                <a:lnTo>
                  <a:pt x="0" y="11001"/>
                </a:lnTo>
                <a:cubicBezTo>
                  <a:pt x="2544" y="12343"/>
                  <a:pt x="4738" y="14223"/>
                  <a:pt x="6368" y="16510"/>
                </a:cubicBezTo>
                <a:close/>
              </a:path>
            </a:pathLst>
          </a:custGeom>
          <a:solidFill>
            <a:srgbClr val="A8C9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06F4A76-82AC-424E-B5ED-D53B1E177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7138"/>
            <a:ext cx="1914148" cy="4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70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7A4ACC68-3B52-453C-903D-7E3988CD6EF6}"/>
              </a:ext>
            </a:extLst>
          </p:cNvPr>
          <p:cNvSpPr>
            <a:spLocks/>
          </p:cNvSpPr>
          <p:nvPr userDrawn="1"/>
        </p:nvSpPr>
        <p:spPr bwMode="auto">
          <a:xfrm>
            <a:off x="454026" y="452438"/>
            <a:ext cx="11283950" cy="5953125"/>
          </a:xfrm>
          <a:custGeom>
            <a:avLst/>
            <a:gdLst>
              <a:gd name="T0" fmla="*/ 6368 w 31330"/>
              <a:gd name="T1" fmla="*/ 16510 h 16510"/>
              <a:gd name="T2" fmla="*/ 31330 w 31330"/>
              <a:gd name="T3" fmla="*/ 16510 h 16510"/>
              <a:gd name="T4" fmla="*/ 31330 w 31330"/>
              <a:gd name="T5" fmla="*/ 0 h 16510"/>
              <a:gd name="T6" fmla="*/ 0 w 31330"/>
              <a:gd name="T7" fmla="*/ 0 h 16510"/>
              <a:gd name="T8" fmla="*/ 0 w 31330"/>
              <a:gd name="T9" fmla="*/ 11001 h 16510"/>
              <a:gd name="T10" fmla="*/ 6368 w 3133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30" h="16510">
                <a:moveTo>
                  <a:pt x="6368" y="16510"/>
                </a:moveTo>
                <a:lnTo>
                  <a:pt x="31330" y="16510"/>
                </a:lnTo>
                <a:lnTo>
                  <a:pt x="31330" y="0"/>
                </a:lnTo>
                <a:lnTo>
                  <a:pt x="0" y="0"/>
                </a:lnTo>
                <a:lnTo>
                  <a:pt x="0" y="11001"/>
                </a:lnTo>
                <a:cubicBezTo>
                  <a:pt x="2544" y="12343"/>
                  <a:pt x="4738" y="14223"/>
                  <a:pt x="6368" y="16510"/>
                </a:cubicBezTo>
                <a:close/>
              </a:path>
            </a:pathLst>
          </a:custGeom>
          <a:solidFill>
            <a:srgbClr val="63AA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91CB23D-54AE-4174-A0F6-2E4B137862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7138"/>
            <a:ext cx="1914148" cy="4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2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CA8C5D2-A8C7-7A4F-A2A4-5F8A08AD96B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8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E1FFD6B3-B838-4F20-9839-3F1564727C5E}"/>
              </a:ext>
            </a:extLst>
          </p:cNvPr>
          <p:cNvSpPr>
            <a:spLocks/>
          </p:cNvSpPr>
          <p:nvPr userDrawn="1"/>
        </p:nvSpPr>
        <p:spPr bwMode="auto">
          <a:xfrm>
            <a:off x="3570288" y="452438"/>
            <a:ext cx="8158163" cy="5953125"/>
          </a:xfrm>
          <a:custGeom>
            <a:avLst/>
            <a:gdLst>
              <a:gd name="T0" fmla="*/ 22640 w 22640"/>
              <a:gd name="T1" fmla="*/ 16510 h 16510"/>
              <a:gd name="T2" fmla="*/ 22640 w 22640"/>
              <a:gd name="T3" fmla="*/ 0 h 16510"/>
              <a:gd name="T4" fmla="*/ 0 w 22640"/>
              <a:gd name="T5" fmla="*/ 0 h 16510"/>
              <a:gd name="T6" fmla="*/ 7561 w 22640"/>
              <a:gd name="T7" fmla="*/ 10679 h 16510"/>
              <a:gd name="T8" fmla="*/ 7721 w 22640"/>
              <a:gd name="T9" fmla="*/ 16510 h 16510"/>
              <a:gd name="T10" fmla="*/ 22640 w 2264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40" h="16510">
                <a:moveTo>
                  <a:pt x="22640" y="16510"/>
                </a:moveTo>
                <a:lnTo>
                  <a:pt x="22640" y="0"/>
                </a:lnTo>
                <a:lnTo>
                  <a:pt x="0" y="0"/>
                </a:lnTo>
                <a:cubicBezTo>
                  <a:pt x="3784" y="2455"/>
                  <a:pt x="6588" y="6187"/>
                  <a:pt x="7561" y="10679"/>
                </a:cubicBezTo>
                <a:cubicBezTo>
                  <a:pt x="7990" y="12657"/>
                  <a:pt x="8024" y="14622"/>
                  <a:pt x="7721" y="16510"/>
                </a:cubicBezTo>
                <a:lnTo>
                  <a:pt x="22640" y="16510"/>
                </a:lnTo>
                <a:close/>
              </a:path>
            </a:pathLst>
          </a:custGeom>
          <a:solidFill>
            <a:srgbClr val="63AA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4E11E57-2C01-49FC-848D-011EF0F25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7138"/>
            <a:ext cx="1914148" cy="45038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4CB53E1-AF26-49AE-8BAD-884EA1E2AB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57" y="3094531"/>
            <a:ext cx="4544577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3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2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E1FFD6B3-B838-4F20-9839-3F1564727C5E}"/>
              </a:ext>
            </a:extLst>
          </p:cNvPr>
          <p:cNvSpPr>
            <a:spLocks/>
          </p:cNvSpPr>
          <p:nvPr userDrawn="1"/>
        </p:nvSpPr>
        <p:spPr bwMode="auto">
          <a:xfrm>
            <a:off x="3570288" y="452438"/>
            <a:ext cx="8158163" cy="5953125"/>
          </a:xfrm>
          <a:custGeom>
            <a:avLst/>
            <a:gdLst>
              <a:gd name="T0" fmla="*/ 22640 w 22640"/>
              <a:gd name="T1" fmla="*/ 16510 h 16510"/>
              <a:gd name="T2" fmla="*/ 22640 w 22640"/>
              <a:gd name="T3" fmla="*/ 0 h 16510"/>
              <a:gd name="T4" fmla="*/ 0 w 22640"/>
              <a:gd name="T5" fmla="*/ 0 h 16510"/>
              <a:gd name="T6" fmla="*/ 7561 w 22640"/>
              <a:gd name="T7" fmla="*/ 10679 h 16510"/>
              <a:gd name="T8" fmla="*/ 7721 w 22640"/>
              <a:gd name="T9" fmla="*/ 16510 h 16510"/>
              <a:gd name="T10" fmla="*/ 22640 w 2264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40" h="16510">
                <a:moveTo>
                  <a:pt x="22640" y="16510"/>
                </a:moveTo>
                <a:lnTo>
                  <a:pt x="22640" y="0"/>
                </a:lnTo>
                <a:lnTo>
                  <a:pt x="0" y="0"/>
                </a:lnTo>
                <a:cubicBezTo>
                  <a:pt x="3784" y="2455"/>
                  <a:pt x="6588" y="6187"/>
                  <a:pt x="7561" y="10679"/>
                </a:cubicBezTo>
                <a:cubicBezTo>
                  <a:pt x="7990" y="12657"/>
                  <a:pt x="8024" y="14622"/>
                  <a:pt x="7721" y="16510"/>
                </a:cubicBezTo>
                <a:lnTo>
                  <a:pt x="22640" y="16510"/>
                </a:lnTo>
                <a:close/>
              </a:path>
            </a:pathLst>
          </a:custGeom>
          <a:solidFill>
            <a:srgbClr val="F9A7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7138"/>
            <a:ext cx="1914148" cy="45038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5EB5504-9D01-493A-BF44-E3D4AEDAAE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4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2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E1FFD6B3-B838-4F20-9839-3F1564727C5E}"/>
              </a:ext>
            </a:extLst>
          </p:cNvPr>
          <p:cNvSpPr>
            <a:spLocks/>
          </p:cNvSpPr>
          <p:nvPr userDrawn="1"/>
        </p:nvSpPr>
        <p:spPr bwMode="auto">
          <a:xfrm>
            <a:off x="3570288" y="452438"/>
            <a:ext cx="8158163" cy="5953125"/>
          </a:xfrm>
          <a:custGeom>
            <a:avLst/>
            <a:gdLst>
              <a:gd name="T0" fmla="*/ 22640 w 22640"/>
              <a:gd name="T1" fmla="*/ 16510 h 16510"/>
              <a:gd name="T2" fmla="*/ 22640 w 22640"/>
              <a:gd name="T3" fmla="*/ 0 h 16510"/>
              <a:gd name="T4" fmla="*/ 0 w 22640"/>
              <a:gd name="T5" fmla="*/ 0 h 16510"/>
              <a:gd name="T6" fmla="*/ 7561 w 22640"/>
              <a:gd name="T7" fmla="*/ 10679 h 16510"/>
              <a:gd name="T8" fmla="*/ 7721 w 22640"/>
              <a:gd name="T9" fmla="*/ 16510 h 16510"/>
              <a:gd name="T10" fmla="*/ 22640 w 2264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40" h="16510">
                <a:moveTo>
                  <a:pt x="22640" y="16510"/>
                </a:moveTo>
                <a:lnTo>
                  <a:pt x="22640" y="0"/>
                </a:lnTo>
                <a:lnTo>
                  <a:pt x="0" y="0"/>
                </a:lnTo>
                <a:cubicBezTo>
                  <a:pt x="3784" y="2455"/>
                  <a:pt x="6588" y="6187"/>
                  <a:pt x="7561" y="10679"/>
                </a:cubicBezTo>
                <a:cubicBezTo>
                  <a:pt x="7990" y="12657"/>
                  <a:pt x="8024" y="14622"/>
                  <a:pt x="7721" y="16510"/>
                </a:cubicBezTo>
                <a:lnTo>
                  <a:pt x="22640" y="16510"/>
                </a:lnTo>
                <a:close/>
              </a:path>
            </a:pathLst>
          </a:custGeom>
          <a:solidFill>
            <a:srgbClr val="A8C9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0ECA256-0F4A-443B-93DD-E9831720EB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7138"/>
            <a:ext cx="1914148" cy="4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6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2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E1FFD6B3-B838-4F20-9839-3F1564727C5E}"/>
              </a:ext>
            </a:extLst>
          </p:cNvPr>
          <p:cNvSpPr>
            <a:spLocks/>
          </p:cNvSpPr>
          <p:nvPr userDrawn="1"/>
        </p:nvSpPr>
        <p:spPr bwMode="auto">
          <a:xfrm>
            <a:off x="3570288" y="452438"/>
            <a:ext cx="8158163" cy="5953125"/>
          </a:xfrm>
          <a:custGeom>
            <a:avLst/>
            <a:gdLst>
              <a:gd name="T0" fmla="*/ 22640 w 22640"/>
              <a:gd name="T1" fmla="*/ 16510 h 16510"/>
              <a:gd name="T2" fmla="*/ 22640 w 22640"/>
              <a:gd name="T3" fmla="*/ 0 h 16510"/>
              <a:gd name="T4" fmla="*/ 0 w 22640"/>
              <a:gd name="T5" fmla="*/ 0 h 16510"/>
              <a:gd name="T6" fmla="*/ 7561 w 22640"/>
              <a:gd name="T7" fmla="*/ 10679 h 16510"/>
              <a:gd name="T8" fmla="*/ 7721 w 22640"/>
              <a:gd name="T9" fmla="*/ 16510 h 16510"/>
              <a:gd name="T10" fmla="*/ 22640 w 2264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40" h="16510">
                <a:moveTo>
                  <a:pt x="22640" y="16510"/>
                </a:moveTo>
                <a:lnTo>
                  <a:pt x="22640" y="0"/>
                </a:lnTo>
                <a:lnTo>
                  <a:pt x="0" y="0"/>
                </a:lnTo>
                <a:cubicBezTo>
                  <a:pt x="3784" y="2455"/>
                  <a:pt x="6588" y="6187"/>
                  <a:pt x="7561" y="10679"/>
                </a:cubicBezTo>
                <a:cubicBezTo>
                  <a:pt x="7990" y="12657"/>
                  <a:pt x="8024" y="14622"/>
                  <a:pt x="7721" y="16510"/>
                </a:cubicBezTo>
                <a:lnTo>
                  <a:pt x="22640" y="16510"/>
                </a:lnTo>
                <a:close/>
              </a:path>
            </a:pathLst>
          </a:custGeom>
          <a:solidFill>
            <a:srgbClr val="63AA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4E11E57-2C01-49FC-848D-011EF0F254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7138"/>
            <a:ext cx="1914148" cy="4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4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8">
            <a:extLst>
              <a:ext uri="{FF2B5EF4-FFF2-40B4-BE49-F238E27FC236}">
                <a16:creationId xmlns:a16="http://schemas.microsoft.com/office/drawing/2014/main" id="{3D39B211-7891-440F-89FF-DEA1D97F38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1200" y="453600"/>
            <a:ext cx="8157600" cy="5953124"/>
          </a:xfrm>
          <a:custGeom>
            <a:avLst/>
            <a:gdLst>
              <a:gd name="connsiteX0" fmla="*/ 0 w 8172450"/>
              <a:gd name="connsiteY0" fmla="*/ 0 h 5943599"/>
              <a:gd name="connsiteX1" fmla="*/ 8172450 w 8172450"/>
              <a:gd name="connsiteY1" fmla="*/ 0 h 5943599"/>
              <a:gd name="connsiteX2" fmla="*/ 8172450 w 8172450"/>
              <a:gd name="connsiteY2" fmla="*/ 0 h 5943599"/>
              <a:gd name="connsiteX3" fmla="*/ 8172450 w 8172450"/>
              <a:gd name="connsiteY3" fmla="*/ 5943599 h 5943599"/>
              <a:gd name="connsiteX4" fmla="*/ 8172450 w 8172450"/>
              <a:gd name="connsiteY4" fmla="*/ 5943599 h 5943599"/>
              <a:gd name="connsiteX5" fmla="*/ 0 w 8172450"/>
              <a:gd name="connsiteY5" fmla="*/ 5943599 h 5943599"/>
              <a:gd name="connsiteX6" fmla="*/ 0 w 8172450"/>
              <a:gd name="connsiteY6" fmla="*/ 5943599 h 5943599"/>
              <a:gd name="connsiteX7" fmla="*/ 0 w 8172450"/>
              <a:gd name="connsiteY7" fmla="*/ 0 h 5943599"/>
              <a:gd name="connsiteX0" fmla="*/ 0 w 8172450"/>
              <a:gd name="connsiteY0" fmla="*/ 0 h 5943599"/>
              <a:gd name="connsiteX1" fmla="*/ 8172450 w 8172450"/>
              <a:gd name="connsiteY1" fmla="*/ 0 h 5943599"/>
              <a:gd name="connsiteX2" fmla="*/ 8172450 w 8172450"/>
              <a:gd name="connsiteY2" fmla="*/ 0 h 5943599"/>
              <a:gd name="connsiteX3" fmla="*/ 8172450 w 8172450"/>
              <a:gd name="connsiteY3" fmla="*/ 5943599 h 5943599"/>
              <a:gd name="connsiteX4" fmla="*/ 8172450 w 8172450"/>
              <a:gd name="connsiteY4" fmla="*/ 5943599 h 5943599"/>
              <a:gd name="connsiteX5" fmla="*/ 0 w 8172450"/>
              <a:gd name="connsiteY5" fmla="*/ 5943599 h 5943599"/>
              <a:gd name="connsiteX6" fmla="*/ 1504950 w 8172450"/>
              <a:gd name="connsiteY6" fmla="*/ 5114924 h 5943599"/>
              <a:gd name="connsiteX7" fmla="*/ 0 w 8172450"/>
              <a:gd name="connsiteY7" fmla="*/ 0 h 5943599"/>
              <a:gd name="connsiteX0" fmla="*/ 0 w 8172450"/>
              <a:gd name="connsiteY0" fmla="*/ 0 h 5943599"/>
              <a:gd name="connsiteX1" fmla="*/ 8172450 w 8172450"/>
              <a:gd name="connsiteY1" fmla="*/ 0 h 5943599"/>
              <a:gd name="connsiteX2" fmla="*/ 8172450 w 8172450"/>
              <a:gd name="connsiteY2" fmla="*/ 0 h 5943599"/>
              <a:gd name="connsiteX3" fmla="*/ 8172450 w 8172450"/>
              <a:gd name="connsiteY3" fmla="*/ 5943599 h 5943599"/>
              <a:gd name="connsiteX4" fmla="*/ 8172450 w 8172450"/>
              <a:gd name="connsiteY4" fmla="*/ 5943599 h 5943599"/>
              <a:gd name="connsiteX5" fmla="*/ 3181350 w 8172450"/>
              <a:gd name="connsiteY5" fmla="*/ 5943599 h 5943599"/>
              <a:gd name="connsiteX6" fmla="*/ 1504950 w 8172450"/>
              <a:gd name="connsiteY6" fmla="*/ 5114924 h 5943599"/>
              <a:gd name="connsiteX7" fmla="*/ 0 w 8172450"/>
              <a:gd name="connsiteY7" fmla="*/ 0 h 5943599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1504950 w 8172450"/>
              <a:gd name="connsiteY6" fmla="*/ 5114924 h 5953124"/>
              <a:gd name="connsiteX7" fmla="*/ 0 w 8172450"/>
              <a:gd name="connsiteY7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1504950 w 8172450"/>
              <a:gd name="connsiteY6" fmla="*/ 5114924 h 5953124"/>
              <a:gd name="connsiteX7" fmla="*/ 0 w 8172450"/>
              <a:gd name="connsiteY7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200395 w 8372845"/>
              <a:gd name="connsiteY0" fmla="*/ 0 h 5953124"/>
              <a:gd name="connsiteX1" fmla="*/ 8372845 w 8372845"/>
              <a:gd name="connsiteY1" fmla="*/ 0 h 5953124"/>
              <a:gd name="connsiteX2" fmla="*/ 8372845 w 8372845"/>
              <a:gd name="connsiteY2" fmla="*/ 0 h 5953124"/>
              <a:gd name="connsiteX3" fmla="*/ 8372845 w 8372845"/>
              <a:gd name="connsiteY3" fmla="*/ 5943599 h 5953124"/>
              <a:gd name="connsiteX4" fmla="*/ 8372845 w 8372845"/>
              <a:gd name="connsiteY4" fmla="*/ 5943599 h 5953124"/>
              <a:gd name="connsiteX5" fmla="*/ 2991220 w 8372845"/>
              <a:gd name="connsiteY5" fmla="*/ 5953124 h 5953124"/>
              <a:gd name="connsiteX6" fmla="*/ 200395 w 8372845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2450" h="5953124">
                <a:moveTo>
                  <a:pt x="0" y="0"/>
                </a:moveTo>
                <a:lnTo>
                  <a:pt x="8172450" y="0"/>
                </a:lnTo>
                <a:lnTo>
                  <a:pt x="8172450" y="0"/>
                </a:lnTo>
                <a:lnTo>
                  <a:pt x="8172450" y="5943599"/>
                </a:lnTo>
                <a:lnTo>
                  <a:pt x="8172450" y="5943599"/>
                </a:lnTo>
                <a:lnTo>
                  <a:pt x="2790825" y="5953124"/>
                </a:lnTo>
                <a:cubicBezTo>
                  <a:pt x="3143078" y="4019549"/>
                  <a:pt x="2437281" y="1554162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3DE5169-17CD-4481-8F84-057E150FC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7138"/>
            <a:ext cx="1914148" cy="4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3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7A4ACC68-3B52-453C-903D-7E3988CD6EF6}"/>
              </a:ext>
            </a:extLst>
          </p:cNvPr>
          <p:cNvSpPr>
            <a:spLocks/>
          </p:cNvSpPr>
          <p:nvPr userDrawn="1"/>
        </p:nvSpPr>
        <p:spPr bwMode="auto">
          <a:xfrm>
            <a:off x="454026" y="452438"/>
            <a:ext cx="11283950" cy="5953125"/>
          </a:xfrm>
          <a:custGeom>
            <a:avLst/>
            <a:gdLst>
              <a:gd name="T0" fmla="*/ 6368 w 31330"/>
              <a:gd name="T1" fmla="*/ 16510 h 16510"/>
              <a:gd name="T2" fmla="*/ 31330 w 31330"/>
              <a:gd name="T3" fmla="*/ 16510 h 16510"/>
              <a:gd name="T4" fmla="*/ 31330 w 31330"/>
              <a:gd name="T5" fmla="*/ 0 h 16510"/>
              <a:gd name="T6" fmla="*/ 0 w 31330"/>
              <a:gd name="T7" fmla="*/ 0 h 16510"/>
              <a:gd name="T8" fmla="*/ 0 w 31330"/>
              <a:gd name="T9" fmla="*/ 11001 h 16510"/>
              <a:gd name="T10" fmla="*/ 6368 w 3133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30" h="16510">
                <a:moveTo>
                  <a:pt x="6368" y="16510"/>
                </a:moveTo>
                <a:lnTo>
                  <a:pt x="31330" y="16510"/>
                </a:lnTo>
                <a:lnTo>
                  <a:pt x="31330" y="0"/>
                </a:lnTo>
                <a:lnTo>
                  <a:pt x="0" y="0"/>
                </a:lnTo>
                <a:lnTo>
                  <a:pt x="0" y="11001"/>
                </a:lnTo>
                <a:cubicBezTo>
                  <a:pt x="2544" y="12343"/>
                  <a:pt x="4738" y="14223"/>
                  <a:pt x="6368" y="16510"/>
                </a:cubicBezTo>
                <a:close/>
              </a:path>
            </a:pathLst>
          </a:custGeom>
          <a:solidFill>
            <a:srgbClr val="F9A7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4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4A48705-9308-4860-8B72-406F2A033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7138"/>
            <a:ext cx="1914148" cy="4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7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7A4ACC68-3B52-453C-903D-7E3988CD6EF6}"/>
              </a:ext>
            </a:extLst>
          </p:cNvPr>
          <p:cNvSpPr>
            <a:spLocks/>
          </p:cNvSpPr>
          <p:nvPr userDrawn="1"/>
        </p:nvSpPr>
        <p:spPr bwMode="auto">
          <a:xfrm>
            <a:off x="454026" y="452438"/>
            <a:ext cx="11283950" cy="5953125"/>
          </a:xfrm>
          <a:custGeom>
            <a:avLst/>
            <a:gdLst>
              <a:gd name="T0" fmla="*/ 6368 w 31330"/>
              <a:gd name="T1" fmla="*/ 16510 h 16510"/>
              <a:gd name="T2" fmla="*/ 31330 w 31330"/>
              <a:gd name="T3" fmla="*/ 16510 h 16510"/>
              <a:gd name="T4" fmla="*/ 31330 w 31330"/>
              <a:gd name="T5" fmla="*/ 0 h 16510"/>
              <a:gd name="T6" fmla="*/ 0 w 31330"/>
              <a:gd name="T7" fmla="*/ 0 h 16510"/>
              <a:gd name="T8" fmla="*/ 0 w 31330"/>
              <a:gd name="T9" fmla="*/ 11001 h 16510"/>
              <a:gd name="T10" fmla="*/ 6368 w 3133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30" h="16510">
                <a:moveTo>
                  <a:pt x="6368" y="16510"/>
                </a:moveTo>
                <a:lnTo>
                  <a:pt x="31330" y="16510"/>
                </a:lnTo>
                <a:lnTo>
                  <a:pt x="31330" y="0"/>
                </a:lnTo>
                <a:lnTo>
                  <a:pt x="0" y="0"/>
                </a:lnTo>
                <a:lnTo>
                  <a:pt x="0" y="11001"/>
                </a:lnTo>
                <a:cubicBezTo>
                  <a:pt x="2544" y="12343"/>
                  <a:pt x="4738" y="14223"/>
                  <a:pt x="6368" y="16510"/>
                </a:cubicBezTo>
                <a:close/>
              </a:path>
            </a:pathLst>
          </a:custGeom>
          <a:solidFill>
            <a:srgbClr val="A8C9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4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5975B07-3B26-4B53-91AE-F2B8ADCF39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7138"/>
            <a:ext cx="1914148" cy="4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4DC59AC-8B24-4B94-A9F5-DB83FA73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9877222" cy="923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10EC48-3E5E-446A-B93A-31AB46F2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6" y="1885949"/>
            <a:ext cx="9579768" cy="4038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BDFECE-887D-48C0-8F72-A9B5B8F29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4669" y="6404183"/>
            <a:ext cx="831056" cy="18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fld id="{44A34266-A270-4F9F-BCDF-62374E696544}" type="datetime1">
              <a:rPr lang="fi-FI" smtClean="0"/>
              <a:pPr/>
              <a:t>4.11.2022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F74D5D-83C8-4E94-8EBC-8825527D9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88893" y="6404183"/>
            <a:ext cx="4114800" cy="18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710967-13A6-4016-9913-7F0F32A5D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507" y="6404183"/>
            <a:ext cx="490538" cy="18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18FF34F7-B517-4F65-A8A6-D2214EC18EA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736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74" r:id="rId4"/>
    <p:sldLayoutId id="2147483675" r:id="rId5"/>
    <p:sldLayoutId id="2147483676" r:id="rId6"/>
    <p:sldLayoutId id="2147483662" r:id="rId7"/>
    <p:sldLayoutId id="2147483661" r:id="rId8"/>
    <p:sldLayoutId id="2147483666" r:id="rId9"/>
    <p:sldLayoutId id="2147483667" r:id="rId10"/>
    <p:sldLayoutId id="2147483668" r:id="rId11"/>
    <p:sldLayoutId id="2147483650" r:id="rId12"/>
    <p:sldLayoutId id="2147483652" r:id="rId13"/>
    <p:sldLayoutId id="2147483671" r:id="rId14"/>
    <p:sldLayoutId id="2147483672" r:id="rId15"/>
    <p:sldLayoutId id="2147483673" r:id="rId16"/>
    <p:sldLayoutId id="2147483654" r:id="rId17"/>
    <p:sldLayoutId id="2147483655" r:id="rId18"/>
    <p:sldLayoutId id="2147483665" r:id="rId19"/>
    <p:sldLayoutId id="2147483669" r:id="rId20"/>
    <p:sldLayoutId id="2147483670" r:id="rId21"/>
    <p:sldLayoutId id="2147483677" r:id="rId2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SzPct val="70000"/>
        <a:buFont typeface="Franklin Gothic Book" panose="020B05030201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1925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1675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selkakanava.fi/harjoitusohje/taukojumppa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xqUHQZnucI&amp;list=PLc8LxUrWNiKjuOmiaj4woFMoax3JOSGiP&amp;index=2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sqcFqyyGyA" TargetMode="External"/><Relationship Id="rId2" Type="http://schemas.openxmlformats.org/officeDocument/2006/relationships/hyperlink" Target="https://hyvatyo.ttl.fi/en/mindandwork/recovery-calculator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ttk.fi/tyoturvallisuus/tyoaik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tk.fi/turvatuokio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3gtBXMAVz_8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spending-two-hours-a-week-in-nature-is-linked-to-better-health-and-well-being-118653" TargetMode="External"/><Relationship Id="rId2" Type="http://schemas.openxmlformats.org/officeDocument/2006/relationships/hyperlink" Target="https://tiedonsilta.fi/luonto-ja-tyo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5">
            <a:extLst>
              <a:ext uri="{FF2B5EF4-FFF2-40B4-BE49-F238E27FC236}">
                <a16:creationId xmlns:a16="http://schemas.microsoft.com/office/drawing/2014/main" id="{54BFCC95-8E7B-51A1-3104-780C55749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6" r="1" b="1"/>
          <a:stretch/>
        </p:blipFill>
        <p:spPr>
          <a:xfrm>
            <a:off x="2342474" y="1"/>
            <a:ext cx="9849526" cy="6857999"/>
          </a:xfrm>
          <a:custGeom>
            <a:avLst/>
            <a:gdLst>
              <a:gd name="connsiteX0" fmla="*/ 0 w 9849526"/>
              <a:gd name="connsiteY0" fmla="*/ 0 h 6857999"/>
              <a:gd name="connsiteX1" fmla="*/ 6736212 w 9849526"/>
              <a:gd name="connsiteY1" fmla="*/ 0 h 6857999"/>
              <a:gd name="connsiteX2" fmla="*/ 8950326 w 9849526"/>
              <a:gd name="connsiteY2" fmla="*/ 0 h 6857999"/>
              <a:gd name="connsiteX3" fmla="*/ 8950327 w 9849526"/>
              <a:gd name="connsiteY3" fmla="*/ 0 h 6857999"/>
              <a:gd name="connsiteX4" fmla="*/ 9849526 w 9849526"/>
              <a:gd name="connsiteY4" fmla="*/ 0 h 6857999"/>
              <a:gd name="connsiteX5" fmla="*/ 9849526 w 9849526"/>
              <a:gd name="connsiteY5" fmla="*/ 6857999 h 6857999"/>
              <a:gd name="connsiteX6" fmla="*/ 8950327 w 9849526"/>
              <a:gd name="connsiteY6" fmla="*/ 6857999 h 6857999"/>
              <a:gd name="connsiteX7" fmla="*/ 8950326 w 9849526"/>
              <a:gd name="connsiteY7" fmla="*/ 6857999 h 6857999"/>
              <a:gd name="connsiteX8" fmla="*/ 6736212 w 9849526"/>
              <a:gd name="connsiteY8" fmla="*/ 6857999 h 6857999"/>
              <a:gd name="connsiteX9" fmla="*/ 3205104 w 9849526"/>
              <a:gd name="connsiteY9" fmla="*/ 6857999 h 6857999"/>
              <a:gd name="connsiteX10" fmla="*/ 3245666 w 9849526"/>
              <a:gd name="connsiteY10" fmla="*/ 6562460 h 6857999"/>
              <a:gd name="connsiteX11" fmla="*/ 3138686 w 9849526"/>
              <a:gd name="connsiteY11" fmla="*/ 4435892 h 6857999"/>
              <a:gd name="connsiteX12" fmla="*/ 0 w 9849526"/>
              <a:gd name="connsiteY12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49526" h="6857999">
                <a:moveTo>
                  <a:pt x="0" y="0"/>
                </a:moveTo>
                <a:lnTo>
                  <a:pt x="6736212" y="0"/>
                </a:lnTo>
                <a:lnTo>
                  <a:pt x="8950326" y="0"/>
                </a:lnTo>
                <a:lnTo>
                  <a:pt x="8950327" y="0"/>
                </a:lnTo>
                <a:lnTo>
                  <a:pt x="9849526" y="0"/>
                </a:lnTo>
                <a:lnTo>
                  <a:pt x="9849526" y="6857999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6736212" y="6857999"/>
                </a:lnTo>
                <a:lnTo>
                  <a:pt x="3205104" y="6857999"/>
                </a:lnTo>
                <a:lnTo>
                  <a:pt x="3245666" y="6562460"/>
                </a:lnTo>
                <a:cubicBezTo>
                  <a:pt x="3324794" y="5869612"/>
                  <a:pt x="3294509" y="5154819"/>
                  <a:pt x="3138686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9FF1A7E-8D34-791E-A3A1-183F54CD5B4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1021" y="3754793"/>
            <a:ext cx="4199760" cy="2147053"/>
          </a:xfrm>
        </p:spPr>
        <p:txBody>
          <a:bodyPr anchor="ctr">
            <a:normAutofit/>
          </a:bodyPr>
          <a:lstStyle/>
          <a:p>
            <a:pPr lvl="0" algn="l" rtl="0">
              <a:lnSpc>
                <a:spcPct val="90000"/>
              </a:lnSpc>
            </a:pPr>
            <a:r>
              <a:rPr lang="en" sz="22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Senior specialists</a:t>
            </a:r>
            <a:br>
              <a:rPr lang="en" sz="2200" b="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" sz="22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Seija Moilanen and Pirkko Mäkinen</a:t>
            </a:r>
            <a:br>
              <a:rPr lang="en" sz="21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" sz="21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" sz="2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2FA432B-18D0-6956-ECF2-52FCA27F79DF}"/>
              </a:ext>
            </a:extLst>
          </p:cNvPr>
          <p:cNvSpPr txBox="1"/>
          <p:nvPr/>
        </p:nvSpPr>
        <p:spPr>
          <a:xfrm>
            <a:off x="644654" y="1999961"/>
            <a:ext cx="3844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Recovery as part of workload management</a:t>
            </a:r>
          </a:p>
          <a:p>
            <a:pPr algn="l" rtl="0"/>
            <a:endParaRPr lang="en" sz="3000" b="1" dirty="0">
              <a:latin typeface="Source Sans Pro" panose="020B0503030403020204" pitchFamily="34" charset="0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135E036-0FD7-33F7-F97B-61948A04CC82}"/>
              </a:ext>
            </a:extLst>
          </p:cNvPr>
          <p:cNvSpPr txBox="1"/>
          <p:nvPr/>
        </p:nvSpPr>
        <p:spPr>
          <a:xfrm>
            <a:off x="644654" y="5354725"/>
            <a:ext cx="324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" sz="1400" b="0" i="0" u="none" baseline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Images: The Centre for Occupational Safety; Milla Toro;</a:t>
            </a:r>
          </a:p>
          <a:p>
            <a:pPr algn="l" rtl="0"/>
            <a:r>
              <a:rPr lang="en" sz="1400" b="0" i="0" u="none" baseline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BigStock; Pixabay CC0 license</a:t>
            </a:r>
            <a:endParaRPr lang="en" sz="1400" b="0" i="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08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1E2B7441-6074-9868-F008-5ECAEA9B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10667998" cy="923925"/>
          </a:xfrm>
        </p:spPr>
        <p:txBody>
          <a:bodyPr anchor="t">
            <a:normAutofit/>
          </a:bodyPr>
          <a:lstStyle/>
          <a:p>
            <a:pPr algn="l" rtl="0"/>
            <a:r>
              <a:rPr lang="en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Order a daily break exercise workout from </a:t>
            </a:r>
            <a:r>
              <a:rPr lang="en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hlinkClick r:id="rId2"/>
              </a:rPr>
              <a:t>Selkäkanava</a:t>
            </a:r>
            <a:r>
              <a:rPr lang="en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 </a:t>
            </a:r>
            <a:br>
              <a:rPr lang="en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</a:br>
            <a:r>
              <a:rPr lang="en" sz="180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(free of charge, in Finnish)</a:t>
            </a:r>
            <a:endParaRPr lang="en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9297A226-5800-B382-7E1E-2C767416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84669" y="6404183"/>
            <a:ext cx="831056" cy="183942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</a:pPr>
            <a:fld id="{190935E3-0244-42CD-96F1-D39128F866FF}" type="datetime1">
              <a:rPr lang="fi-FI"/>
              <a:pPr algn="l" rtl="0">
                <a:spcAft>
                  <a:spcPts val="600"/>
                </a:spcAft>
              </a:pPr>
              <a:t>4.11.2022</a:t>
            </a:fld>
            <a:endParaRPr lang="en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DCFAA7F5-0E9B-C505-0B0A-55F703E6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893" y="6404183"/>
            <a:ext cx="4114800" cy="183942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" b="0" i="0" u="none" baseline="0"/>
              <a:t>Seija Moilanen, Twitter @SeijaMoi</a:t>
            </a:r>
          </a:p>
        </p:txBody>
      </p:sp>
      <p:pic>
        <p:nvPicPr>
          <p:cNvPr id="10" name="Kuvan paikkamerkki 8" descr="Image description: person, plant, trousers&#10;&#10;Description created automatically">
            <a:extLst>
              <a:ext uri="{FF2B5EF4-FFF2-40B4-BE49-F238E27FC236}">
                <a16:creationId xmlns:a16="http://schemas.microsoft.com/office/drawing/2014/main" id="{4D121411-A2E9-EF1C-6896-03471011C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 b="20718"/>
          <a:stretch>
            <a:fillRect/>
          </a:stretch>
        </p:blipFill>
        <p:spPr>
          <a:xfrm>
            <a:off x="923926" y="1666874"/>
            <a:ext cx="10344148" cy="4038602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1E4CE11D-A372-43B7-DB1F-6D1257005CC6}"/>
              </a:ext>
            </a:extLst>
          </p:cNvPr>
          <p:cNvSpPr txBox="1"/>
          <p:nvPr/>
        </p:nvSpPr>
        <p:spPr>
          <a:xfrm>
            <a:off x="923926" y="5916330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" sz="1200" b="0" i="0" u="none" baseline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Image: BigStock</a:t>
            </a:r>
            <a:endParaRPr lang="en" sz="1200" b="0" i="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76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5">
            <a:extLst>
              <a:ext uri="{FF2B5EF4-FFF2-40B4-BE49-F238E27FC236}">
                <a16:creationId xmlns:a16="http://schemas.microsoft.com/office/drawing/2014/main" id="{6C675E8D-64B8-A572-34BB-29122488D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3" b="22943"/>
          <a:stretch>
            <a:fillRect/>
          </a:stretch>
        </p:blipFill>
        <p:spPr>
          <a:xfrm>
            <a:off x="3241674" y="0"/>
            <a:ext cx="8950326" cy="6857999"/>
          </a:xfrm>
          <a:custGeom>
            <a:avLst/>
            <a:gdLst>
              <a:gd name="connsiteX0" fmla="*/ 0 w 8950326"/>
              <a:gd name="connsiteY0" fmla="*/ 0 h 6857999"/>
              <a:gd name="connsiteX1" fmla="*/ 8950326 w 8950326"/>
              <a:gd name="connsiteY1" fmla="*/ 0 h 6857999"/>
              <a:gd name="connsiteX2" fmla="*/ 8950326 w 8950326"/>
              <a:gd name="connsiteY2" fmla="*/ 6857999 h 6857999"/>
              <a:gd name="connsiteX3" fmla="*/ 3205103 w 8950326"/>
              <a:gd name="connsiteY3" fmla="*/ 6857999 h 6857999"/>
              <a:gd name="connsiteX4" fmla="*/ 3245666 w 8950326"/>
              <a:gd name="connsiteY4" fmla="*/ 6562460 h 6857999"/>
              <a:gd name="connsiteX5" fmla="*/ 3138685 w 8950326"/>
              <a:gd name="connsiteY5" fmla="*/ 4435892 h 6857999"/>
              <a:gd name="connsiteX6" fmla="*/ 0 w 8950326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0326" h="6857999">
                <a:moveTo>
                  <a:pt x="0" y="0"/>
                </a:moveTo>
                <a:lnTo>
                  <a:pt x="8950326" y="0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</p:spPr>
      </p:pic>
      <p:sp>
        <p:nvSpPr>
          <p:cNvPr id="5" name="Otsikko 2">
            <a:extLst>
              <a:ext uri="{FF2B5EF4-FFF2-40B4-BE49-F238E27FC236}">
                <a16:creationId xmlns:a16="http://schemas.microsoft.com/office/drawing/2014/main" id="{927EAB6E-C375-702A-E993-99D15DA4C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796872"/>
          </a:xfrm>
        </p:spPr>
        <p:txBody>
          <a:bodyPr/>
          <a:lstStyle/>
          <a:p>
            <a:pPr algn="l" rtl="0"/>
            <a:r>
              <a:rPr lang="en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</a:t>
            </a:r>
            <a:r>
              <a:rPr lang="en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ifferent types of rest</a:t>
            </a:r>
            <a:endParaRPr lang="en" sz="3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Alaotsikko 3">
            <a:extLst>
              <a:ext uri="{FF2B5EF4-FFF2-40B4-BE49-F238E27FC236}">
                <a16:creationId xmlns:a16="http://schemas.microsoft.com/office/drawing/2014/main" id="{25BC6D7F-0229-D61C-6CB3-AF96391A2AD4}"/>
              </a:ext>
            </a:extLst>
          </p:cNvPr>
          <p:cNvSpPr txBox="1">
            <a:spLocks/>
          </p:cNvSpPr>
          <p:nvPr/>
        </p:nvSpPr>
        <p:spPr>
          <a:xfrm>
            <a:off x="962025" y="2267403"/>
            <a:ext cx="4829175" cy="9525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Physical </a:t>
            </a: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rest</a:t>
            </a:r>
          </a:p>
          <a:p>
            <a:pPr marL="0" indent="0">
              <a:buNone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Mental rest</a:t>
            </a:r>
          </a:p>
          <a:p>
            <a:pPr marL="0" indent="0">
              <a:buNone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Sensory rest</a:t>
            </a:r>
          </a:p>
          <a:p>
            <a:pPr marL="0" indent="0">
              <a:buNone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Creative rest</a:t>
            </a:r>
          </a:p>
          <a:p>
            <a:pPr marL="0" indent="0">
              <a:buNone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Emotional rest</a:t>
            </a:r>
          </a:p>
          <a:p>
            <a:pPr marL="0" indent="0">
              <a:buNone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Social rest</a:t>
            </a:r>
          </a:p>
          <a:p>
            <a:pPr marL="0" indent="0">
              <a:buNone/>
            </a:pPr>
            <a:endParaRPr lang="en" dirty="0"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" sz="1800" i="1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How well are you implementing these 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" sz="1800" i="1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into your day or week?</a:t>
            </a:r>
            <a:endParaRPr lang="en" sz="1800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A20AF14A-61A5-D3F0-04C1-E17FD235D8E8}"/>
              </a:ext>
            </a:extLst>
          </p:cNvPr>
          <p:cNvSpPr txBox="1"/>
          <p:nvPr/>
        </p:nvSpPr>
        <p:spPr>
          <a:xfrm>
            <a:off x="1981200" y="6439809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  <a:ea typeface="Franklin Gothic Book"/>
                <a:cs typeface="Franklin Gothic Book"/>
              </a:rPr>
              <a:t>Seija Moilanen, Twitter @SeijaMoi</a:t>
            </a:r>
            <a:endParaRPr lang="en" sz="800" b="0" i="0" u="none" strike="noStrike" kern="1200" cap="none" spc="0" baseline="0" dirty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573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642CD810-A857-9131-13DA-D01EA11A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9877222" cy="923925"/>
          </a:xfrm>
        </p:spPr>
        <p:txBody>
          <a:bodyPr anchor="t">
            <a:normAutofit/>
          </a:bodyPr>
          <a:lstStyle/>
          <a:p>
            <a:pPr algn="l" rtl="0"/>
            <a:r>
              <a:rPr lang="en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The </a:t>
            </a:r>
            <a:r>
              <a:rPr lang="fi-FI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hlinkClick r:id="rId3"/>
              </a:rPr>
              <a:t>Everyone needs recovery</a:t>
            </a:r>
            <a:r>
              <a:rPr lang="en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 video brings up examples of ways to recover</a:t>
            </a:r>
            <a:endParaRPr lang="en" sz="3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6324790B-1943-A99D-916F-85E3BBCDA1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84669" y="6404183"/>
            <a:ext cx="831056" cy="183942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90935E3-0244-42CD-96F1-D39128F866FF}" type="datetime1">
              <a:rPr kumimoji="0" lang="fi-FI" b="0" i="0" u="none" strike="noStrike" kern="1200" cap="none" spc="0" normalizeH="0" baseline="0">
                <a:ln>
                  <a:noFill/>
                </a:ln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4.11.2022</a:t>
            </a:fld>
            <a:endParaRPr kumimoji="0" lang="en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4B507E1-C40E-C973-1237-8F8D5D82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893" y="6404183"/>
            <a:ext cx="4114800" cy="183942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" b="0" i="0" u="none" strike="noStrike" kern="1200" cap="none" spc="0" normalizeH="0" baseline="0">
                <a:ln>
                  <a:noFill/>
                </a:ln>
                <a:effectLst/>
                <a:uLnTx/>
                <a:uFillTx/>
              </a:rPr>
              <a:t>Seija Moilanen, Twitter @SeijaMoi</a:t>
            </a:r>
          </a:p>
        </p:txBody>
      </p:sp>
      <p:pic>
        <p:nvPicPr>
          <p:cNvPr id="10" name="Sisällön paikkamerkki 8" descr="Image description: inside, person, window, persons&#10;&#10;Description created automatically">
            <a:extLst>
              <a:ext uri="{FF2B5EF4-FFF2-40B4-BE49-F238E27FC236}">
                <a16:creationId xmlns:a16="http://schemas.microsoft.com/office/drawing/2014/main" id="{30FDF912-3DB9-6F8C-79BB-99BAE15696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" r="-1" b="39106"/>
          <a:stretch/>
        </p:blipFill>
        <p:spPr>
          <a:xfrm>
            <a:off x="923926" y="1666874"/>
            <a:ext cx="10344148" cy="4038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9194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5">
            <a:extLst>
              <a:ext uri="{FF2B5EF4-FFF2-40B4-BE49-F238E27FC236}">
                <a16:creationId xmlns:a16="http://schemas.microsoft.com/office/drawing/2014/main" id="{924C52EC-4BBA-E630-A0E7-A403159B6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3" b="22943"/>
          <a:stretch>
            <a:fillRect/>
          </a:stretch>
        </p:blipFill>
        <p:spPr>
          <a:xfrm>
            <a:off x="3241674" y="0"/>
            <a:ext cx="8950326" cy="6857999"/>
          </a:xfrm>
          <a:custGeom>
            <a:avLst/>
            <a:gdLst>
              <a:gd name="connsiteX0" fmla="*/ 0 w 8950326"/>
              <a:gd name="connsiteY0" fmla="*/ 0 h 6857999"/>
              <a:gd name="connsiteX1" fmla="*/ 8950326 w 8950326"/>
              <a:gd name="connsiteY1" fmla="*/ 0 h 6857999"/>
              <a:gd name="connsiteX2" fmla="*/ 8950326 w 8950326"/>
              <a:gd name="connsiteY2" fmla="*/ 6857999 h 6857999"/>
              <a:gd name="connsiteX3" fmla="*/ 3205103 w 8950326"/>
              <a:gd name="connsiteY3" fmla="*/ 6857999 h 6857999"/>
              <a:gd name="connsiteX4" fmla="*/ 3245666 w 8950326"/>
              <a:gd name="connsiteY4" fmla="*/ 6562460 h 6857999"/>
              <a:gd name="connsiteX5" fmla="*/ 3138685 w 8950326"/>
              <a:gd name="connsiteY5" fmla="*/ 4435892 h 6857999"/>
              <a:gd name="connsiteX6" fmla="*/ 0 w 8950326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0326" h="6857999">
                <a:moveTo>
                  <a:pt x="0" y="0"/>
                </a:moveTo>
                <a:lnTo>
                  <a:pt x="8950326" y="0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</p:spPr>
      </p:pic>
      <p:sp>
        <p:nvSpPr>
          <p:cNvPr id="9" name="Otsikko 2">
            <a:extLst>
              <a:ext uri="{FF2B5EF4-FFF2-40B4-BE49-F238E27FC236}">
                <a16:creationId xmlns:a16="http://schemas.microsoft.com/office/drawing/2014/main" id="{31C0D7CA-639C-0A78-DC94-F72FDEA26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777927"/>
            <a:ext cx="4829175" cy="796872"/>
          </a:xfrm>
        </p:spPr>
        <p:txBody>
          <a:bodyPr/>
          <a:lstStyle/>
          <a:p>
            <a:pPr algn="l" rtl="0"/>
            <a:r>
              <a:rPr lang="en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DRAMMA </a:t>
            </a:r>
            <a:br>
              <a:rPr lang="en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– supporting recovery</a:t>
            </a:r>
            <a:endParaRPr lang="en" sz="3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Alaotsikko 3">
            <a:extLst>
              <a:ext uri="{FF2B5EF4-FFF2-40B4-BE49-F238E27FC236}">
                <a16:creationId xmlns:a16="http://schemas.microsoft.com/office/drawing/2014/main" id="{EBB334B4-C378-D2E6-7DEB-19298C96C6AE}"/>
              </a:ext>
            </a:extLst>
          </p:cNvPr>
          <p:cNvSpPr txBox="1">
            <a:spLocks/>
          </p:cNvSpPr>
          <p:nvPr/>
        </p:nvSpPr>
        <p:spPr>
          <a:xfrm>
            <a:off x="827086" y="2099101"/>
            <a:ext cx="4829175" cy="26597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(</a:t>
            </a:r>
            <a:r>
              <a:rPr lang="en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</a:t>
            </a: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etachment)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en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</a:t>
            </a: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elaxation)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(</a:t>
            </a:r>
            <a:r>
              <a:rPr lang="en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utonomy)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en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</a:t>
            </a: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astery)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(</a:t>
            </a:r>
            <a:r>
              <a:rPr lang="en" b="1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M</a:t>
            </a: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eaning)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en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ffiliation)</a:t>
            </a:r>
          </a:p>
          <a:p>
            <a:pPr marL="0" indent="0">
              <a:buNone/>
            </a:pPr>
            <a:r>
              <a:rPr lang="en" sz="140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(Anniina Virtanen (2021). </a:t>
            </a:r>
            <a:r>
              <a:rPr lang="en" sz="1400" dirty="0" err="1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Psykologinen</a:t>
            </a:r>
            <a:r>
              <a:rPr lang="en" sz="140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 </a:t>
            </a:r>
            <a:r>
              <a:rPr lang="en" sz="1400" dirty="0" err="1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palautuminen</a:t>
            </a:r>
            <a:r>
              <a:rPr lang="en" sz="140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.)</a:t>
            </a:r>
          </a:p>
          <a:p>
            <a:pPr marL="0" indent="0">
              <a:buNone/>
            </a:pPr>
            <a:endParaRPr lang="en" sz="1400" dirty="0">
              <a:latin typeface="Source Sans Pro" panose="020B0503030403020204" pitchFamily="34" charset="0"/>
              <a:ea typeface="Source Sans Pro" panose="020B0503030403020204" pitchFamily="34" charset="0"/>
              <a:cs typeface="Source Sans Pro" panose="020B0503030403020204" pitchFamily="34" charset="0"/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" sz="1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How w</a:t>
            </a:r>
            <a:r>
              <a:rPr lang="en" sz="1800" i="1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ell are you implementing these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" sz="1800" i="1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into your day or week?</a:t>
            </a:r>
            <a:endParaRPr lang="en" sz="1800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3CB8E7D-C1B6-37E0-CF85-E8AABAB109F1}"/>
              </a:ext>
            </a:extLst>
          </p:cNvPr>
          <p:cNvSpPr txBox="1"/>
          <p:nvPr/>
        </p:nvSpPr>
        <p:spPr>
          <a:xfrm>
            <a:off x="1876271" y="6439809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  <a:ea typeface="Franklin Gothic Book"/>
                <a:cs typeface="Franklin Gothic Book"/>
              </a:rPr>
              <a:t>Seija Moilanen, Twitter @SeijaMoi</a:t>
            </a:r>
            <a:endParaRPr lang="en" sz="800" b="0" i="0" u="none" strike="noStrike" kern="1200" cap="none" spc="0" baseline="0" dirty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4469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4">
            <a:extLst>
              <a:ext uri="{FF2B5EF4-FFF2-40B4-BE49-F238E27FC236}">
                <a16:creationId xmlns:a16="http://schemas.microsoft.com/office/drawing/2014/main" id="{EE30FF2F-31EF-D315-B426-222954F094CB}"/>
              </a:ext>
            </a:extLst>
          </p:cNvPr>
          <p:cNvSpPr txBox="1">
            <a:spLocks/>
          </p:cNvSpPr>
          <p:nvPr/>
        </p:nvSpPr>
        <p:spPr>
          <a:xfrm>
            <a:off x="600075" y="476250"/>
            <a:ext cx="10917473" cy="9239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" sz="3000" b="1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How </a:t>
            </a:r>
            <a:r>
              <a:rPr lang="en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can I ensure </a:t>
            </a:r>
            <a:r>
              <a:rPr lang="en" sz="3000" b="1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that I recover from work in the workplace and in my free time?</a:t>
            </a:r>
            <a:endParaRPr lang="en" sz="3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Sisällön paikkamerkki 5">
            <a:extLst>
              <a:ext uri="{FF2B5EF4-FFF2-40B4-BE49-F238E27FC236}">
                <a16:creationId xmlns:a16="http://schemas.microsoft.com/office/drawing/2014/main" id="{22E76540-B2E0-1028-91EF-FB8C9CFEB191}"/>
              </a:ext>
            </a:extLst>
          </p:cNvPr>
          <p:cNvSpPr txBox="1">
            <a:spLocks/>
          </p:cNvSpPr>
          <p:nvPr/>
        </p:nvSpPr>
        <p:spPr>
          <a:xfrm>
            <a:off x="674452" y="1400175"/>
            <a:ext cx="5421548" cy="3708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Breaks of different lengths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Occasionally staring out of the window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Taking breaks, either alone or chatting </a:t>
            </a:r>
            <a:r>
              <a:rPr lang="en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with colleagues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Smiling, laughing, watching funny videos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Meal and coffee breaks (also in remote work!)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Leaving your working spot on breaks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Break exercise, </a:t>
            </a:r>
            <a:r>
              <a:rPr lang="en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brain exercise</a:t>
            </a:r>
            <a:endParaRPr lang="en" sz="16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Walking meetings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Shorter meetings 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Organization of work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One work task at a time, if possible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Allowing that a task can be left unfinished until tomorrow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Controlled variation of work tasks</a:t>
            </a:r>
            <a:endParaRPr lang="en" sz="16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Tracking work time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Preparing for new situations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Limiting work time and minimizing overtime work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Handling emails and other messages during working hours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Having separate phones for work and free time</a:t>
            </a:r>
          </a:p>
          <a:p>
            <a:endParaRPr lang="en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Sisällön paikkamerkki 6">
            <a:extLst>
              <a:ext uri="{FF2B5EF4-FFF2-40B4-BE49-F238E27FC236}">
                <a16:creationId xmlns:a16="http://schemas.microsoft.com/office/drawing/2014/main" id="{91FF80E3-94E1-CF72-52DF-8DB67B32AEF7}"/>
              </a:ext>
            </a:extLst>
          </p:cNvPr>
          <p:cNvSpPr txBox="1">
            <a:spLocks/>
          </p:cNvSpPr>
          <p:nvPr/>
        </p:nvSpPr>
        <p:spPr>
          <a:xfrm>
            <a:off x="6629806" y="1400175"/>
            <a:ext cx="4644000" cy="3708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Getting a good night’s sleep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Maintaining regular meal times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Outdoor recreation, </a:t>
            </a:r>
            <a:r>
              <a:rPr lang="en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xercise, walking in nature, hiking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Yardwork and gardening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Renovations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Hobbies (your own and your children’s)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Friends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Doing things you enjoy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Independent study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Volunteer work</a:t>
            </a:r>
            <a:endParaRPr lang="en" sz="16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Calling</a:t>
            </a: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a friend or a loved one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Reading and audio books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Crafts and handicrafts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Music, </a:t>
            </a:r>
            <a:r>
              <a:rPr lang="en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horal singin</a:t>
            </a:r>
            <a:r>
              <a:rPr lang="en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" sz="16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oncerts, exhibitions, movies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Jigsaw puzzles, crossword puzzles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Relaxation techniques</a:t>
            </a:r>
          </a:p>
          <a:p>
            <a:pPr>
              <a:spcBef>
                <a:spcPts val="0"/>
              </a:spcBef>
            </a:pPr>
            <a:r>
              <a:rPr lang="en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Meditation</a:t>
            </a:r>
            <a:endParaRPr lang="en" sz="16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Franklin Gothic Book" panose="020B0503020102020204" pitchFamily="34" charset="0"/>
              <a:buNone/>
            </a:pPr>
            <a:endParaRPr lang="en" sz="16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endParaRPr lang="en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F42AE7E6-A700-65CC-E0D3-7DB8E4D51A65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  <a:ea typeface="Franklin Gothic Book"/>
                <a:cs typeface="Franklin Gothic Book"/>
              </a:rPr>
              <a:t>Seija Moilanen, Twitter @SeijaMoi</a:t>
            </a:r>
            <a:endParaRPr lang="en" sz="800" b="0" i="0" u="none" strike="noStrike" kern="1200" cap="none" spc="0" baseline="0" dirty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44527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F98CBD55-8402-EA6A-496A-1B7C3707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627171"/>
            <a:ext cx="4527401" cy="1359347"/>
          </a:xfrm>
        </p:spPr>
        <p:txBody>
          <a:bodyPr anchor="t">
            <a:normAutofit/>
          </a:bodyPr>
          <a:lstStyle/>
          <a:p>
            <a:pPr algn="l" rtl="0"/>
            <a:r>
              <a:rPr lang="en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Your workplace’s development needs 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E43ABF7-5271-D07B-D76C-B5E3DEBFE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2236294"/>
            <a:ext cx="4203551" cy="3679379"/>
          </a:xfrm>
        </p:spPr>
        <p:txBody>
          <a:bodyPr vert="horz" lIns="0" tIns="0" rIns="0" bIns="0" rtlCol="0">
            <a:normAutofit/>
          </a:bodyPr>
          <a:lstStyle/>
          <a:p>
            <a:pPr marL="0" lvl="0" indent="0" algn="l" rtl="0">
              <a:buNone/>
            </a:pPr>
            <a:r>
              <a:rPr lang="en" sz="2000" b="0" i="0" u="none" baseline="0" dirty="0">
                <a:effectLst/>
                <a:latin typeface="Source Sans Pro"/>
                <a:ea typeface="Times New Roman" panose="02020603050405020304" pitchFamily="18" charset="0"/>
              </a:rPr>
              <a:t>Which development needs </a:t>
            </a:r>
            <a:r>
              <a:rPr lang="en" sz="2000" b="0" i="0" u="none" baseline="0" dirty="0">
                <a:latin typeface="Source Sans Pro"/>
                <a:ea typeface="Times New Roman" panose="02020603050405020304" pitchFamily="18" charset="0"/>
              </a:rPr>
              <a:t>do we have</a:t>
            </a:r>
            <a:r>
              <a:rPr lang="en" sz="2000" b="0" i="0" u="none" baseline="0" dirty="0">
                <a:effectLst/>
                <a:latin typeface="Source Sans Pro"/>
                <a:ea typeface="Times New Roman" panose="02020603050405020304" pitchFamily="18" charset="0"/>
              </a:rPr>
              <a:t> </a:t>
            </a:r>
            <a:r>
              <a:rPr lang="en" sz="2000" b="0" i="0" u="none" baseline="0" dirty="0">
                <a:latin typeface="Source Sans Pro"/>
                <a:ea typeface="Times New Roman" panose="02020603050405020304" pitchFamily="18" charset="0"/>
              </a:rPr>
              <a:t>related to recovery protocols </a:t>
            </a:r>
            <a:br>
              <a:rPr lang="en" sz="2000" dirty="0">
                <a:latin typeface="Source Sans Pro"/>
                <a:ea typeface="Times New Roman" panose="02020603050405020304" pitchFamily="18" charset="0"/>
              </a:rPr>
            </a:br>
            <a:r>
              <a:rPr lang="en" sz="2000" b="0" i="0" u="none" baseline="0" dirty="0">
                <a:latin typeface="Source Sans Pro"/>
                <a:ea typeface="Times New Roman" panose="02020603050405020304" pitchFamily="18" charset="0"/>
              </a:rPr>
              <a:t>and</a:t>
            </a:r>
            <a:r>
              <a:rPr lang="en" sz="2000" b="0" i="0" u="none" baseline="0" dirty="0">
                <a:effectLst/>
                <a:latin typeface="Source Sans Pro"/>
                <a:ea typeface="Times New Roman" panose="02020603050405020304" pitchFamily="18" charset="0"/>
              </a:rPr>
              <a:t> possibilities?</a:t>
            </a:r>
            <a:endParaRPr lang="en" sz="2000" dirty="0">
              <a:latin typeface="Source Sans Pro"/>
              <a:ea typeface="Calibri" panose="020F0502020204030204" pitchFamily="34" charset="0"/>
            </a:endParaRPr>
          </a:p>
          <a:p>
            <a:pPr marL="342900" indent="-342900" algn="l" rtl="0">
              <a:buFont typeface="Symbol" panose="05050102010706020507" pitchFamily="18" charset="2"/>
              <a:buChar char=""/>
            </a:pPr>
            <a:endParaRPr lang="en" sz="2000" dirty="0">
              <a:latin typeface="Source Sans Pro"/>
              <a:ea typeface="Calibri" panose="020F0502020204030204" pitchFamily="34" charset="0"/>
            </a:endParaRPr>
          </a:p>
          <a:p>
            <a:pPr marL="342900" indent="-342900" algn="l" rtl="0">
              <a:buFont typeface="Symbol" panose="05050102010706020507" pitchFamily="18" charset="2"/>
              <a:buChar char=""/>
            </a:pPr>
            <a:endParaRPr lang="en" dirty="0">
              <a:latin typeface="Source Sans Pro"/>
              <a:ea typeface="Calibri" panose="020F0502020204030204" pitchFamily="34" charset="0"/>
            </a:endParaRPr>
          </a:p>
        </p:txBody>
      </p:sp>
      <p:pic>
        <p:nvPicPr>
          <p:cNvPr id="12" name="Kuva 5" descr="Image description: inside, person&#10;&#10;Description created automatically">
            <a:extLst>
              <a:ext uri="{FF2B5EF4-FFF2-40B4-BE49-F238E27FC236}">
                <a16:creationId xmlns:a16="http://schemas.microsoft.com/office/drawing/2014/main" id="{6001D691-145E-2F8E-A1F3-6456B1E98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490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8601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DDB97039-FDBC-9288-DBBC-BDA84193B36E}"/>
              </a:ext>
            </a:extLst>
          </p:cNvPr>
          <p:cNvSpPr txBox="1">
            <a:spLocks/>
          </p:cNvSpPr>
          <p:nvPr/>
        </p:nvSpPr>
        <p:spPr>
          <a:xfrm>
            <a:off x="600076" y="476250"/>
            <a:ext cx="8815317" cy="9239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You should remember these three steps when planning a Safety Moment in your workplace</a:t>
            </a:r>
          </a:p>
        </p:txBody>
      </p:sp>
      <p:graphicFrame>
        <p:nvGraphicFramePr>
          <p:cNvPr id="5" name="Sisällön paikkamerkki 5">
            <a:extLst>
              <a:ext uri="{FF2B5EF4-FFF2-40B4-BE49-F238E27FC236}">
                <a16:creationId xmlns:a16="http://schemas.microsoft.com/office/drawing/2014/main" id="{7D864826-450A-A7A3-EF91-022E224F47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914372"/>
              </p:ext>
            </p:extLst>
          </p:nvPr>
        </p:nvGraphicFramePr>
        <p:xfrm>
          <a:off x="923925" y="1825625"/>
          <a:ext cx="9580563" cy="409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535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FFE51FCD-5D88-105A-EE62-DF76F75E7945}"/>
              </a:ext>
            </a:extLst>
          </p:cNvPr>
          <p:cNvSpPr txBox="1">
            <a:spLocks/>
          </p:cNvSpPr>
          <p:nvPr/>
        </p:nvSpPr>
        <p:spPr>
          <a:xfrm>
            <a:off x="600076" y="476250"/>
            <a:ext cx="8815317" cy="9239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" sz="3000" b="1" dirty="0">
                <a:latin typeface="Source Sans Pro"/>
                <a:ea typeface="Source Sans Pro"/>
                <a:cs typeface="Source Sans Pro"/>
              </a:rPr>
              <a:t>The topic of your own workplace Safety Moment:</a:t>
            </a:r>
            <a:br>
              <a:rPr lang="en" sz="3000" dirty="0">
                <a:latin typeface="Source Sans Pro"/>
                <a:ea typeface="Source Sans Pro"/>
              </a:rPr>
            </a:br>
            <a:r>
              <a:rPr lang="en" sz="3000" b="1" dirty="0">
                <a:latin typeface="Source Sans Pro"/>
                <a:ea typeface="Source Sans Pro"/>
                <a:cs typeface="Source Sans Pro"/>
              </a:rPr>
              <a:t>Date:</a:t>
            </a:r>
            <a:br>
              <a:rPr lang="en" sz="3000" dirty="0">
                <a:latin typeface="Source Sans Pro"/>
                <a:ea typeface="Source Sans Pro"/>
              </a:rPr>
            </a:br>
            <a:r>
              <a:rPr lang="en" sz="3000" b="1" dirty="0">
                <a:latin typeface="Source Sans Pro"/>
                <a:ea typeface="Source Sans Pro"/>
                <a:cs typeface="Source Sans Pro"/>
              </a:rPr>
              <a:t>Workplace team/group/department:</a:t>
            </a:r>
            <a:endParaRPr lang="en" sz="3000" dirty="0"/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1162725A-8E40-BC17-6B5F-6BA4C1B1C1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478242"/>
              </p:ext>
            </p:extLst>
          </p:nvPr>
        </p:nvGraphicFramePr>
        <p:xfrm>
          <a:off x="517237" y="1825625"/>
          <a:ext cx="9987252" cy="4039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084">
                  <a:extLst>
                    <a:ext uri="{9D8B030D-6E8A-4147-A177-3AD203B41FA5}">
                      <a16:colId xmlns:a16="http://schemas.microsoft.com/office/drawing/2014/main" val="3152607740"/>
                    </a:ext>
                  </a:extLst>
                </a:gridCol>
                <a:gridCol w="3329084">
                  <a:extLst>
                    <a:ext uri="{9D8B030D-6E8A-4147-A177-3AD203B41FA5}">
                      <a16:colId xmlns:a16="http://schemas.microsoft.com/office/drawing/2014/main" val="1826773176"/>
                    </a:ext>
                  </a:extLst>
                </a:gridCol>
                <a:gridCol w="3329084">
                  <a:extLst>
                    <a:ext uri="{9D8B030D-6E8A-4147-A177-3AD203B41FA5}">
                      <a16:colId xmlns:a16="http://schemas.microsoft.com/office/drawing/2014/main" val="747756559"/>
                    </a:ext>
                  </a:extLst>
                </a:gridCol>
              </a:tblGrid>
              <a:tr h="1067831">
                <a:tc>
                  <a:txBody>
                    <a:bodyPr/>
                    <a:lstStyle/>
                    <a:p>
                      <a:pPr algn="l" rtl="0"/>
                      <a:r>
                        <a:rPr lang="en" b="0" i="0" u="none" baseline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Preparing the moment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b="0" i="0" u="none" baseline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Conducting the moment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b="0" i="0" u="none" baseline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Source Sans Pro" panose="020B0503030403020204" pitchFamily="34" charset="0"/>
                        </a:rPr>
                        <a:t>After the moment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3072"/>
                  </a:ext>
                </a:extLst>
              </a:tr>
              <a:tr h="2971635">
                <a:tc>
                  <a:txBody>
                    <a:bodyPr/>
                    <a:lstStyle/>
                    <a:p>
                      <a:endParaRPr lang="en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7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780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A2854227-4C7E-B7A8-520F-A7D56B46D5CA}"/>
              </a:ext>
            </a:extLst>
          </p:cNvPr>
          <p:cNvSpPr txBox="1">
            <a:spLocks/>
          </p:cNvSpPr>
          <p:nvPr/>
        </p:nvSpPr>
        <p:spPr>
          <a:xfrm>
            <a:off x="857529" y="471487"/>
            <a:ext cx="8815317" cy="9239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Additional materials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486C5658-99EF-3B8B-9D00-E41446B91BE6}"/>
              </a:ext>
            </a:extLst>
          </p:cNvPr>
          <p:cNvSpPr txBox="1">
            <a:spLocks/>
          </p:cNvSpPr>
          <p:nvPr/>
        </p:nvSpPr>
        <p:spPr>
          <a:xfrm>
            <a:off x="857529" y="1850335"/>
            <a:ext cx="9579768" cy="4098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Centre for Occupational Safety: </a:t>
            </a: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Recovery Calculator</a:t>
            </a:r>
            <a:endParaRPr lang="en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Centre for Occupational Safety: </a:t>
            </a: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Calm moment</a:t>
            </a: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 video</a:t>
            </a:r>
          </a:p>
          <a:p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Centre for Occupational Safety: </a:t>
            </a: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Working time</a:t>
            </a: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 website (in Finnish)</a:t>
            </a:r>
          </a:p>
          <a:p>
            <a:endParaRPr lang="en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791E866E-706C-76E0-5ADA-1CD5B119DA2D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  <a:ea typeface="Franklin Gothic Book"/>
                <a:cs typeface="Franklin Gothic Book"/>
              </a:rPr>
              <a:t>Seija Moilanen, Twitter @SeijaMoi</a:t>
            </a:r>
            <a:endParaRPr lang="en" sz="800" b="0" i="0" u="none" strike="noStrike" kern="1200" cap="none" spc="0" baseline="0" dirty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132732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5">
            <a:extLst>
              <a:ext uri="{FF2B5EF4-FFF2-40B4-BE49-F238E27FC236}">
                <a16:creationId xmlns:a16="http://schemas.microsoft.com/office/drawing/2014/main" id="{91D1AD2F-5284-1E0A-867F-F4C65450B65C}"/>
              </a:ext>
            </a:extLst>
          </p:cNvPr>
          <p:cNvSpPr txBox="1">
            <a:spLocks/>
          </p:cNvSpPr>
          <p:nvPr/>
        </p:nvSpPr>
        <p:spPr>
          <a:xfrm>
            <a:off x="829056" y="358069"/>
            <a:ext cx="4783191" cy="4524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Thank you for your time and interest.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 wish you fruitful Safety Moments in your own workplace!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" dirty="0"/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rPr>
              <a:t>Further information on the </a:t>
            </a:r>
            <a:r>
              <a:rPr lang="en" sz="1800" b="1" dirty="0"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rPr>
              <a:t>Safety Moment concept</a:t>
            </a:r>
            <a:r>
              <a:rPr lang="en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rPr>
              <a:t> will be provided by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rPr>
              <a:t>Senior specialist Sari Aksberg and Customer Relations and Development Director Jarna Savolainen.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" sz="1800" dirty="0">
              <a:latin typeface="Source Sans Pro" panose="020B0503030403020204" pitchFamily="34" charset="0"/>
              <a:ea typeface="Source Sans Pro" panose="020B0503030403020204" pitchFamily="34" charset="0"/>
              <a:cs typeface="Sanskrit Text" panose="020B0502040204020203" pitchFamily="18" charset="0"/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rPr>
              <a:t>Further information on </a:t>
            </a:r>
            <a:r>
              <a:rPr lang="en" sz="1800" b="1" dirty="0"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rPr>
              <a:t>the topics of this Safety Moment </a:t>
            </a:r>
            <a:r>
              <a:rPr lang="en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rPr>
              <a:t>will be provided by Senior specialists </a:t>
            </a:r>
            <a:r>
              <a:rPr lang="en" sz="1800" dirty="0" err="1"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rPr>
              <a:t>Seija</a:t>
            </a:r>
            <a:r>
              <a:rPr lang="en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rPr>
              <a:t> Moilanen and Pirkko </a:t>
            </a:r>
            <a:r>
              <a:rPr lang="en" sz="1800" dirty="0" err="1"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rPr>
              <a:t>Mäkinen</a:t>
            </a:r>
            <a:r>
              <a:rPr lang="en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rPr>
              <a:t>.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" sz="1800" dirty="0"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rPr>
              <a:t>You can contact us via email at </a:t>
            </a:r>
            <a:r>
              <a:rPr lang="en" sz="1800" dirty="0" err="1">
                <a:latin typeface="Source Sans Pro" panose="020B0503030403020204" pitchFamily="34" charset="0"/>
                <a:ea typeface="Source Sans Pro" panose="020B0503030403020204" pitchFamily="34" charset="0"/>
                <a:cs typeface="Sanskrit Text" panose="020B0502040204020203" pitchFamily="18" charset="0"/>
              </a:rPr>
              <a:t>firstname.surname@ttk.fi</a:t>
            </a:r>
            <a:endParaRPr lang="en" sz="1800" dirty="0">
              <a:latin typeface="Source Sans Pro" panose="020B0503030403020204" pitchFamily="34" charset="0"/>
              <a:ea typeface="Source Sans Pro" panose="020B0503030403020204" pitchFamily="34" charset="0"/>
              <a:cs typeface="Sanskrit Text" panose="020B0502040204020203" pitchFamily="18" charset="0"/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endParaRPr lang="en" dirty="0"/>
          </a:p>
        </p:txBody>
      </p:sp>
      <p:pic>
        <p:nvPicPr>
          <p:cNvPr id="5" name="Kuvan paikkamerkki 16" descr="Image description: tree, plant, beech&#10;&#10;Description created automatically">
            <a:extLst>
              <a:ext uri="{FF2B5EF4-FFF2-40B4-BE49-F238E27FC236}">
                <a16:creationId xmlns:a16="http://schemas.microsoft.com/office/drawing/2014/main" id="{E152FB00-9253-D4D1-B18D-38A408416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9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30E0EE5A-4868-3F95-5FCE-1256EE8409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0076" y="476250"/>
            <a:ext cx="9877222" cy="923925"/>
          </a:xfrm>
        </p:spPr>
        <p:txBody>
          <a:bodyPr/>
          <a:lstStyle/>
          <a:p>
            <a:pPr algn="l" rtl="0"/>
            <a:r>
              <a:rPr lang="en" sz="3000" b="1" i="0" u="none" baseline="0" dirty="0">
                <a:latin typeface="Source Sans Pro"/>
                <a:ea typeface="Source Sans Pro"/>
                <a:cs typeface="Source Sans Pro"/>
              </a:rPr>
              <a:t>What are the workplace Safety Moments like?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11ABF813-E099-CE1F-F28C-139EDA4C97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0076" y="1289383"/>
            <a:ext cx="6922733" cy="4279234"/>
          </a:xfrm>
        </p:spPr>
        <p:txBody>
          <a:bodyPr vert="horz" lIns="0" tIns="0" rIns="0" bIns="0" rtlCol="0" anchor="t">
            <a:noAutofit/>
          </a:bodyPr>
          <a:lstStyle/>
          <a:p>
            <a:pPr marL="0" indent="0" algn="l" rtl="0">
              <a:buNone/>
            </a:pPr>
            <a:r>
              <a:rPr lang="en" b="0" i="0" u="none" baseline="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</a:rPr>
              <a:t>Pausing together to look at ways to improve occupational safety and approaches that make work easier.</a:t>
            </a:r>
          </a:p>
          <a:p>
            <a:pPr marL="0" indent="0" algn="l" rtl="0">
              <a:buNone/>
            </a:pPr>
            <a:endParaRPr lang="en" dirty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0" indent="0" algn="l" rtl="0">
              <a:buNone/>
            </a:pPr>
            <a:r>
              <a:rPr lang="en" b="0" i="0" u="none" baseline="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</a:rPr>
              <a:t>The idea is to choose one relevant workplace topic at a time to discuss and develop together.</a:t>
            </a:r>
            <a:endParaRPr lang="en" dirty="0"/>
          </a:p>
          <a:p>
            <a:pPr marL="0" indent="0" algn="l" rtl="0">
              <a:buNone/>
            </a:pPr>
            <a:endParaRPr lang="en" dirty="0">
              <a:solidFill>
                <a:srgbClr val="000000"/>
              </a:solidFill>
              <a:latin typeface="Source Sans Pro" pitchFamily="34"/>
            </a:endParaRPr>
          </a:p>
          <a:p>
            <a:pPr marL="0" indent="0" algn="l" rtl="0">
              <a:buNone/>
            </a:pPr>
            <a:r>
              <a:rPr lang="en" b="0" i="0" u="none" baseline="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</a:rPr>
              <a:t>The goal is to achieve a permanent change for the better, </a:t>
            </a:r>
            <a:br>
              <a:rPr lang="en" b="0" i="0" u="none" baseline="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" b="0" i="0" u="none" baseline="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</a:rPr>
              <a:t>even a small one.</a:t>
            </a:r>
          </a:p>
          <a:p>
            <a:pPr marL="0" indent="0" algn="l" rtl="0">
              <a:buNone/>
            </a:pPr>
            <a:endParaRPr lang="en" dirty="0">
              <a:solidFill>
                <a:srgbClr val="000000"/>
              </a:solidFill>
              <a:latin typeface="Source Sans Pro" pitchFamily="34"/>
            </a:endParaRPr>
          </a:p>
          <a:p>
            <a:pPr marL="0" indent="0" algn="l" rtl="0">
              <a:buNone/>
            </a:pPr>
            <a:r>
              <a:rPr lang="en" b="0" i="0" u="none" baseline="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</a:rPr>
              <a:t>The duration of a Safety Moment can vary depending on the needs and schedules of the workplace, from 15 to 30 minutes, for example.</a:t>
            </a:r>
          </a:p>
          <a:p>
            <a:pPr marL="0" indent="0" algn="l" rtl="0">
              <a:buNone/>
            </a:pPr>
            <a:endParaRPr lang="en" sz="1800" dirty="0">
              <a:solidFill>
                <a:srgbClr val="000000"/>
              </a:solidFill>
              <a:latin typeface="Source Sans Pro" pitchFamily="34"/>
            </a:endParaRPr>
          </a:p>
          <a:p>
            <a:pPr marL="0" indent="0" algn="l" rtl="0">
              <a:buNone/>
            </a:pPr>
            <a:endParaRPr lang="en" sz="1800" dirty="0">
              <a:solidFill>
                <a:srgbClr val="000000"/>
              </a:solidFill>
              <a:latin typeface="Source Sans Pro" pitchFamily="34"/>
            </a:endParaRP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103C7483-02EE-59DD-E8C3-6482B3EDC832}"/>
              </a:ext>
            </a:extLst>
          </p:cNvPr>
          <p:cNvSpPr txBox="1"/>
          <p:nvPr/>
        </p:nvSpPr>
        <p:spPr>
          <a:xfrm>
            <a:off x="10684672" y="6404183"/>
            <a:ext cx="831052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B8333D-EEAF-4375-B10C-35FF90BED00F}" type="datetime1"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4.11.2022</a:t>
            </a:fld>
            <a:endParaRPr lang="en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32CB31C4-BA84-7CF8-84FA-DE3C7D05B884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  <a:ea typeface="Franklin Gothic Book"/>
                <a:cs typeface="Franklin Gothic Book"/>
              </a:rPr>
              <a:t>Seija Moilanen, Twitter @SeijaMoi</a:t>
            </a:r>
            <a:endParaRPr lang="en" sz="800" b="0" i="0" u="none" strike="noStrike" kern="1200" cap="none" spc="0" baseline="0" dirty="0">
              <a:solidFill>
                <a:srgbClr val="000000"/>
              </a:solidFill>
              <a:uFillTx/>
              <a:latin typeface="Franklin Gothic Book"/>
            </a:endParaRPr>
          </a:p>
        </p:txBody>
      </p:sp>
      <p:pic>
        <p:nvPicPr>
          <p:cNvPr id="17" name="Kuva 7">
            <a:extLst>
              <a:ext uri="{FF2B5EF4-FFF2-40B4-BE49-F238E27FC236}">
                <a16:creationId xmlns:a16="http://schemas.microsoft.com/office/drawing/2014/main" id="{529BFFC8-4C2B-75C9-85ED-321BEFCC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47" y="2840352"/>
            <a:ext cx="4716164" cy="33358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541500F3-D126-5EE6-AE1F-F7422EE64980}"/>
              </a:ext>
            </a:extLst>
          </p:cNvPr>
          <p:cNvSpPr txBox="1"/>
          <p:nvPr/>
        </p:nvSpPr>
        <p:spPr>
          <a:xfrm>
            <a:off x="4978386" y="6404183"/>
            <a:ext cx="1117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" sz="10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(Image: Milla Toro)</a:t>
            </a:r>
            <a:endParaRPr lang="en" sz="1000" b="0" i="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4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699EE22E-28D5-7A6E-1333-C57BF1D63D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6474" y="842115"/>
            <a:ext cx="9877220" cy="923928"/>
          </a:xfrm>
        </p:spPr>
        <p:txBody>
          <a:bodyPr/>
          <a:lstStyle/>
          <a:p>
            <a:pPr lvl="0" algn="l" rtl="0"/>
            <a:r>
              <a:rPr lang="en" sz="3000" b="1" i="0" u="none" baseline="0" dirty="0">
                <a:latin typeface="Source Sans Pro"/>
                <a:ea typeface="Source Sans Pro"/>
                <a:cs typeface="Source Sans Pro"/>
              </a:rPr>
              <a:t>What support do we offer the Safety Moment instructor?</a:t>
            </a:r>
            <a:br>
              <a:rPr lang="en" sz="3000" dirty="0"/>
            </a:br>
            <a:endParaRPr lang="en" sz="3000" dirty="0">
              <a:highlight>
                <a:srgbClr val="FFFF00"/>
              </a:highlight>
            </a:endParaRP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17FD335-ED27-5B14-F36A-F25EE687E75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23928" y="1885950"/>
            <a:ext cx="6511852" cy="4038603"/>
          </a:xfrm>
        </p:spPr>
        <p:txBody>
          <a:bodyPr vert="horz" lIns="0" tIns="0" rIns="0" bIns="0" rtlCol="0" anchor="t">
            <a:noAutofit/>
          </a:bodyPr>
          <a:lstStyle/>
          <a:p>
            <a:pPr algn="l" rtl="0"/>
            <a:r>
              <a:rPr lang="en" b="0" i="0" u="none" baseline="0" dirty="0">
                <a:latin typeface="Source Sans Pro"/>
                <a:ea typeface="Source Sans Pro"/>
                <a:cs typeface="Source Sans Pro"/>
              </a:rPr>
              <a:t>Safety Moment materials, which the instructor can use to conduct a Safety Moment in the workplace </a:t>
            </a:r>
          </a:p>
          <a:p>
            <a:pPr algn="l" rtl="0"/>
            <a:r>
              <a:rPr lang="en" b="0" i="0" u="none" baseline="0" dirty="0">
                <a:latin typeface="Source Sans Pro"/>
                <a:ea typeface="Source Sans Pro"/>
                <a:cs typeface="Source Sans Pro"/>
              </a:rPr>
              <a:t>A Safety Moment instructor webinar in which we present the materials and guide you in conducting a Safety Moment. At the same time, you will start planning </a:t>
            </a:r>
            <a:br>
              <a:rPr lang="en" b="0" i="0" u="none" baseline="0" dirty="0">
                <a:latin typeface="Source Sans Pro"/>
                <a:ea typeface="Source Sans Pro"/>
                <a:cs typeface="Source Sans Pro"/>
              </a:rPr>
            </a:br>
            <a:r>
              <a:rPr lang="en" b="0" i="0" u="none" baseline="0" dirty="0">
                <a:latin typeface="Source Sans Pro"/>
                <a:ea typeface="Source Sans Pro"/>
                <a:cs typeface="Source Sans Pro"/>
              </a:rPr>
              <a:t>a Safety Moment to be conducted at your workplace. </a:t>
            </a:r>
            <a:endParaRPr lang="en" dirty="0"/>
          </a:p>
          <a:p>
            <a:pPr algn="l" rtl="0"/>
            <a:r>
              <a:rPr lang="en" b="0" i="0" u="none" baseline="0" dirty="0">
                <a:latin typeface="Source Sans Pro"/>
                <a:ea typeface="Source Sans Pro"/>
                <a:cs typeface="Source Sans Pro"/>
              </a:rPr>
              <a:t>Together with us you will discuss and learn about making use of a Safety Moment.</a:t>
            </a:r>
          </a:p>
          <a:p>
            <a:pPr algn="l" rtl="0"/>
            <a:r>
              <a:rPr lang="en" b="0" i="0" u="none" baseline="0" dirty="0">
                <a:latin typeface="Source Sans Pro"/>
                <a:ea typeface="Source Sans Pro"/>
                <a:cs typeface="Source Sans Pro"/>
              </a:rPr>
              <a:t>An annual invitation to a webinar for those who have participated in the Safety Moment webinars</a:t>
            </a:r>
          </a:p>
          <a:p>
            <a:endParaRPr lang="en" dirty="0"/>
          </a:p>
          <a:p>
            <a:pPr marL="0" lvl="0" indent="0" algn="l" rtl="0">
              <a:buNone/>
            </a:pPr>
            <a:r>
              <a:rPr lang="en" b="0" i="0" u="none" baseline="0" dirty="0">
                <a:latin typeface="Source Sans Pro"/>
                <a:ea typeface="Source Sans Pro"/>
                <a:cs typeface="Source Sans Pro"/>
                <a:hlinkClick r:id="rId2"/>
              </a:rPr>
              <a:t>Safety Moment website</a:t>
            </a:r>
            <a:endParaRPr lang="en" dirty="0">
              <a:latin typeface="Source Sans Pro"/>
              <a:ea typeface="Source Sans Pro"/>
            </a:endParaRPr>
          </a:p>
          <a:p>
            <a:pPr lvl="0" algn="l" rtl="0"/>
            <a:endParaRPr lang="en" sz="1800" i="1" dirty="0">
              <a:solidFill>
                <a:srgbClr val="FF0000"/>
              </a:solidFill>
            </a:endParaRPr>
          </a:p>
          <a:p>
            <a:pPr marL="0" lvl="0" indent="0" algn="l" rtl="0">
              <a:buNone/>
            </a:pPr>
            <a:endParaRPr lang="en" sz="1800" dirty="0"/>
          </a:p>
          <a:p>
            <a:pPr marL="0" lvl="0" indent="0" algn="l" rtl="0">
              <a:buNone/>
            </a:pPr>
            <a:endParaRPr lang="en" sz="1800" dirty="0"/>
          </a:p>
          <a:p>
            <a:pPr marL="0" lvl="0" indent="0" algn="l" rtl="0">
              <a:buNone/>
            </a:pPr>
            <a:endParaRPr lang="en" sz="1800" dirty="0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B56BBFF5-FC17-15C6-2791-F406E10E7D78}"/>
              </a:ext>
            </a:extLst>
          </p:cNvPr>
          <p:cNvSpPr txBox="1"/>
          <p:nvPr/>
        </p:nvSpPr>
        <p:spPr>
          <a:xfrm>
            <a:off x="10684672" y="6404183"/>
            <a:ext cx="831052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B14054-799B-4826-A05C-AF431D1B8C76}" type="datetime1"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4.11.2022</a:t>
            </a:fld>
            <a:endParaRPr lang="en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pic>
        <p:nvPicPr>
          <p:cNvPr id="16" name="Kuva 7">
            <a:extLst>
              <a:ext uri="{FF2B5EF4-FFF2-40B4-BE49-F238E27FC236}">
                <a16:creationId xmlns:a16="http://schemas.microsoft.com/office/drawing/2014/main" id="{62689D9F-71D7-6E53-890C-7F34BCC18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797" y="1163743"/>
            <a:ext cx="7067763" cy="50006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681CB1F0-7E8D-F116-9C93-BBB6A11CFE0B}"/>
              </a:ext>
            </a:extLst>
          </p:cNvPr>
          <p:cNvSpPr txBox="1"/>
          <p:nvPr/>
        </p:nvSpPr>
        <p:spPr>
          <a:xfrm>
            <a:off x="4978386" y="6373042"/>
            <a:ext cx="1117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" sz="1000" b="0" i="0" u="none" baseline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(Image: Milla Toro)</a:t>
            </a:r>
            <a:endParaRPr lang="en" sz="1000" b="0" i="0">
              <a:latin typeface="Source Sans Pro" panose="020B0503030403020204" pitchFamily="34" charset="0"/>
            </a:endParaRPr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18E1BC7B-3ADE-CCCC-0B38-A381526C07E5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  <a:ea typeface="Franklin Gothic Book"/>
                <a:cs typeface="Franklin Gothic Book"/>
              </a:rPr>
              <a:t>Seija Moilanen, Twitter @SeijaMoi</a:t>
            </a:r>
            <a:endParaRPr lang="en" sz="800" b="0" i="0" u="none" strike="noStrike" kern="1200" cap="none" spc="0" baseline="0" dirty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3082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416AC694-19E1-25A9-796C-4A3DF20A29B5}"/>
              </a:ext>
            </a:extLst>
          </p:cNvPr>
          <p:cNvSpPr txBox="1">
            <a:spLocks/>
          </p:cNvSpPr>
          <p:nvPr/>
        </p:nvSpPr>
        <p:spPr>
          <a:xfrm>
            <a:off x="3533775" y="2217738"/>
            <a:ext cx="7429500" cy="2387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Safety Moment materials:</a:t>
            </a:r>
            <a:b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Recovery as part of workload management</a:t>
            </a:r>
            <a:br>
              <a:rPr lang="en" dirty="0"/>
            </a:br>
            <a:br>
              <a:rPr lang="en" dirty="0"/>
            </a:b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2343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6">
            <a:extLst>
              <a:ext uri="{FF2B5EF4-FFF2-40B4-BE49-F238E27FC236}">
                <a16:creationId xmlns:a16="http://schemas.microsoft.com/office/drawing/2014/main" id="{DE945C92-80CA-F0FB-3935-3A48C7D91088}"/>
              </a:ext>
            </a:extLst>
          </p:cNvPr>
          <p:cNvSpPr txBox="1">
            <a:spLocks/>
          </p:cNvSpPr>
          <p:nvPr/>
        </p:nvSpPr>
        <p:spPr>
          <a:xfrm>
            <a:off x="600076" y="476250"/>
            <a:ext cx="9877222" cy="9239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 overview on workload factors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1D98CA-8704-8B4F-6E5D-8E94F80B0578}"/>
              </a:ext>
            </a:extLst>
          </p:cNvPr>
          <p:cNvSpPr txBox="1">
            <a:spLocks/>
          </p:cNvSpPr>
          <p:nvPr/>
        </p:nvSpPr>
        <p:spPr>
          <a:xfrm>
            <a:off x="6388893" y="6404183"/>
            <a:ext cx="4114800" cy="18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"/>
            </a:defPPr>
            <a:lvl1pPr marL="0" algn="r" defTabSz="914400" rtl="0" eaLnBrk="1" latinLnBrk="0" hangingPunct="1"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>
                <a:latin typeface="Source Sans Pro" panose="020B0503030403020204" pitchFamily="34" charset="0"/>
                <a:ea typeface="Source Sans Pro" panose="020B0503030403020204" pitchFamily="34" charset="0"/>
              </a:rPr>
              <a:t>Seija Moilanen, Twitter @SeijaMoi</a:t>
            </a:r>
            <a:endParaRPr lang="en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79E262E7-CB90-6B28-F994-CEBEA1A618CC}"/>
              </a:ext>
            </a:extLst>
          </p:cNvPr>
          <p:cNvSpPr/>
          <p:nvPr/>
        </p:nvSpPr>
        <p:spPr>
          <a:xfrm>
            <a:off x="681919" y="1593218"/>
            <a:ext cx="3796496" cy="117245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2400" b="0" i="0" u="none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Work demands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35584578-60AC-7AC9-321B-CF95E3F88FD2}"/>
              </a:ext>
            </a:extLst>
          </p:cNvPr>
          <p:cNvSpPr/>
          <p:nvPr/>
        </p:nvSpPr>
        <p:spPr>
          <a:xfrm>
            <a:off x="740780" y="3636383"/>
            <a:ext cx="3796496" cy="92392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2400" b="0" i="0" u="none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The work’s and workplace’s</a:t>
            </a:r>
          </a:p>
          <a:p>
            <a:pPr algn="ctr" rtl="0"/>
            <a:r>
              <a:rPr lang="en" sz="2400" b="0" i="0" u="none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rewards and possibilities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D5DA856-DEC2-0649-5585-530C15DE38A4}"/>
              </a:ext>
            </a:extLst>
          </p:cNvPr>
          <p:cNvSpPr/>
          <p:nvPr/>
        </p:nvSpPr>
        <p:spPr>
          <a:xfrm>
            <a:off x="7160216" y="3634539"/>
            <a:ext cx="3796496" cy="92392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2400" b="0" i="0" u="none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One’s expectations, </a:t>
            </a:r>
          </a:p>
          <a:p>
            <a:pPr algn="ctr" rtl="0"/>
            <a:r>
              <a:rPr lang="en" sz="2400" b="0" i="0" u="none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hopes and needs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00DB4B3C-C27B-EC04-CC24-B2462B87EA85}"/>
              </a:ext>
            </a:extLst>
          </p:cNvPr>
          <p:cNvSpPr/>
          <p:nvPr/>
        </p:nvSpPr>
        <p:spPr>
          <a:xfrm>
            <a:off x="7101354" y="1593217"/>
            <a:ext cx="3963287" cy="117245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2400" b="0" i="0" u="none" baseline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One’s strengths, ideas, prerequisites and preparedness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31363D2-900F-6694-D4BE-F7EA0F50ED2E}"/>
              </a:ext>
            </a:extLst>
          </p:cNvPr>
          <p:cNvSpPr txBox="1"/>
          <p:nvPr/>
        </p:nvSpPr>
        <p:spPr>
          <a:xfrm>
            <a:off x="740780" y="4614296"/>
            <a:ext cx="42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" b="0" i="0" u="none" baseline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Work task, work community and employer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280E232-DE43-83CB-C607-C6DD64640B03}"/>
              </a:ext>
            </a:extLst>
          </p:cNvPr>
          <p:cNvSpPr txBox="1"/>
          <p:nvPr/>
        </p:nvSpPr>
        <p:spPr>
          <a:xfrm>
            <a:off x="5444277" y="1400175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" sz="6000" b="0" i="0" u="none" baseline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≠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1A19CB2-91E3-E893-84FB-3CCEBF1440F3}"/>
              </a:ext>
            </a:extLst>
          </p:cNvPr>
          <p:cNvSpPr txBox="1"/>
          <p:nvPr/>
        </p:nvSpPr>
        <p:spPr>
          <a:xfrm>
            <a:off x="5415508" y="333891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" sz="6000" b="0" i="0" u="none" baseline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≠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16EF3CF3-4F87-D59F-0219-7C36AC34A8A6}"/>
              </a:ext>
            </a:extLst>
          </p:cNvPr>
          <p:cNvSpPr txBox="1"/>
          <p:nvPr/>
        </p:nvSpPr>
        <p:spPr>
          <a:xfrm>
            <a:off x="681919" y="2718172"/>
            <a:ext cx="377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Physical, quantitative and qualitative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DEFE47B5-7D83-FB21-121C-5B8A546E3BF2}"/>
              </a:ext>
            </a:extLst>
          </p:cNvPr>
          <p:cNvSpPr/>
          <p:nvPr/>
        </p:nvSpPr>
        <p:spPr>
          <a:xfrm>
            <a:off x="4085044" y="5144166"/>
            <a:ext cx="3796496" cy="71137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2400" b="0" i="0" u="none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Recovery</a:t>
            </a:r>
          </a:p>
        </p:txBody>
      </p:sp>
      <p:sp>
        <p:nvSpPr>
          <p:cNvPr id="15" name="Ajatuskupla: Pilvi 14">
            <a:extLst>
              <a:ext uri="{FF2B5EF4-FFF2-40B4-BE49-F238E27FC236}">
                <a16:creationId xmlns:a16="http://schemas.microsoft.com/office/drawing/2014/main" id="{4724B9C7-24F9-E98B-5DA3-18C7B0A5F7A2}"/>
              </a:ext>
            </a:extLst>
          </p:cNvPr>
          <p:cNvSpPr/>
          <p:nvPr/>
        </p:nvSpPr>
        <p:spPr>
          <a:xfrm>
            <a:off x="10711461" y="2489265"/>
            <a:ext cx="1346834" cy="1200329"/>
          </a:xfrm>
          <a:prstGeom prst="cloudCallou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" sz="1400" b="0" i="0" u="none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Also e.g. inner speech</a:t>
            </a:r>
            <a:endParaRPr lang="en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3E191701-4F41-5CA0-B0F4-0237BCB30558}"/>
              </a:ext>
            </a:extLst>
          </p:cNvPr>
          <p:cNvSpPr txBox="1">
            <a:spLocks/>
          </p:cNvSpPr>
          <p:nvPr/>
        </p:nvSpPr>
        <p:spPr>
          <a:xfrm>
            <a:off x="10684669" y="6404183"/>
            <a:ext cx="831056" cy="18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"/>
            </a:defPPr>
            <a:lvl1pPr marL="0" algn="ctr" defTabSz="914400" rtl="0" eaLnBrk="1" latinLnBrk="0" hangingPunct="1"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A1C39-6E82-4E94-AFC8-2F58AAC04C5C}" type="datetime1">
              <a:rPr lang="fi-FI" smtClean="0">
                <a:latin typeface="Source Sans Pro" panose="020B0503030403020204" pitchFamily="34" charset="0"/>
                <a:ea typeface="Source Sans Pro" panose="020B0503030403020204" pitchFamily="34" charset="0"/>
              </a:rPr>
              <a:pPr/>
              <a:t>4.11.2022</a:t>
            </a:fld>
            <a:endParaRPr lang="en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2">
            <a:extLst>
              <a:ext uri="{FF2B5EF4-FFF2-40B4-BE49-F238E27FC236}">
                <a16:creationId xmlns:a16="http://schemas.microsoft.com/office/drawing/2014/main" id="{C19AA3E1-1EE7-AD8B-D2AA-A5F1E2D4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72" y="722207"/>
            <a:ext cx="9877222" cy="923925"/>
          </a:xfrm>
        </p:spPr>
        <p:txBody>
          <a:bodyPr/>
          <a:lstStyle/>
          <a:p>
            <a:pPr algn="l" rtl="0"/>
            <a:r>
              <a:rPr lang="en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The cornerstones of recovery</a:t>
            </a:r>
            <a:endParaRPr lang="en" sz="3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8528985-5FE3-D9B2-8FE2-096962C89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1885949"/>
            <a:ext cx="9579768" cy="4038601"/>
          </a:xfrm>
        </p:spPr>
        <p:txBody>
          <a:bodyPr/>
          <a:lstStyle/>
          <a:p>
            <a:pPr marL="342900" lvl="0" indent="-342900" algn="l" rtl="0">
              <a:spcAft>
                <a:spcPts val="1800"/>
              </a:spcAft>
              <a:buFont typeface="+mj-lt"/>
              <a:buAutoNum type="arabicParenR"/>
            </a:pPr>
            <a:r>
              <a:rPr lang="en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en" b="0" i="0" u="none" baseline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he employer must provide opportunities to recover during working days or shifts (e.g. work planning and variety, recovery incentives, a work-free meal break, transitions between customers or meetings, etc.)</a:t>
            </a:r>
            <a:endParaRPr lang="en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algn="l" rtl="0">
              <a:spcAft>
                <a:spcPts val="1800"/>
              </a:spcAft>
              <a:buFont typeface="+mj-lt"/>
              <a:buAutoNum type="arabicParenR"/>
            </a:pPr>
            <a:r>
              <a:rPr lang="en" b="0" i="0" u="none" baseline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It is important that each of us makes use of the opportunities to recover offered by the employer during working days or work shifts.</a:t>
            </a:r>
            <a:endParaRPr lang="en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algn="l" rtl="0">
              <a:spcAft>
                <a:spcPts val="1800"/>
              </a:spcAft>
              <a:buFont typeface="+mj-lt"/>
              <a:buAutoNum type="arabicParenR"/>
            </a:pPr>
            <a:r>
              <a:rPr lang="en" b="0" i="0" u="none" baseline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It is important that we ensure we recover from work in our free time.</a:t>
            </a:r>
          </a:p>
          <a:p>
            <a:pPr marL="342900" lvl="0" indent="-342900" algn="l" rtl="0">
              <a:spcAft>
                <a:spcPts val="1800"/>
              </a:spcAft>
              <a:buFont typeface="+mj-lt"/>
              <a:buAutoNum type="arabicParenR"/>
            </a:pPr>
            <a:r>
              <a:rPr lang="en" b="0" i="0" u="none" baseline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Remember: we cannot store up recovery.</a:t>
            </a:r>
            <a:endParaRPr lang="en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l" rtl="0">
              <a:buNone/>
            </a:pPr>
            <a:endParaRPr lang="en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C7DCBA36-18EF-E2B0-5510-673F42B8A167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  <a:ea typeface="Franklin Gothic Book"/>
                <a:cs typeface="Franklin Gothic Book"/>
              </a:rPr>
              <a:t>Seija Moilanen, Twitter @SeijaMoi</a:t>
            </a:r>
            <a:endParaRPr lang="en" sz="800" b="0" i="0" u="none" strike="noStrike" kern="1200" cap="none" spc="0" baseline="0" dirty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3040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31C848E3-8B9B-A68D-6393-3D632368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9877222" cy="923925"/>
          </a:xfrm>
        </p:spPr>
        <p:txBody>
          <a:bodyPr anchor="t">
            <a:noAutofit/>
          </a:bodyPr>
          <a:lstStyle/>
          <a:p>
            <a:pPr algn="l" rtl="0"/>
            <a:r>
              <a:rPr lang="en" sz="3000" b="1" i="0" u="none" baseline="0" dirty="0"/>
              <a:t>The </a:t>
            </a:r>
            <a:r>
              <a:rPr lang="en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hlinkClick r:id="rId2"/>
              </a:rPr>
              <a:t>Taking short work breaks</a:t>
            </a:r>
            <a:r>
              <a:rPr lang="en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 animation </a:t>
            </a:r>
            <a:r>
              <a:rPr lang="en" sz="180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(in Finnish) </a:t>
            </a:r>
            <a:r>
              <a:rPr lang="en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brings up examples of </a:t>
            </a:r>
            <a:r>
              <a:rPr lang="en" sz="3000" b="1" i="0" u="none" baseline="0" dirty="0"/>
              <a:t>ways</a:t>
            </a:r>
            <a:r>
              <a:rPr lang="en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 to take breaks and invigorating movements</a:t>
            </a:r>
            <a:endParaRPr lang="en" sz="3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6A631DB4-C664-B7AF-2554-0846E487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84669" y="6404183"/>
            <a:ext cx="831056" cy="183942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90935E3-0244-42CD-96F1-D39128F866FF}" type="datetime1">
              <a:rPr kumimoji="0" lang="fi-FI" b="0" i="0" u="none" strike="noStrike" kern="1200" cap="none" spc="0" normalizeH="0" baseline="0">
                <a:ln>
                  <a:noFill/>
                </a:ln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4.11.2022</a:t>
            </a:fld>
            <a:endParaRPr kumimoji="0" lang="en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Alatunnisteen paikkamerkki 4">
            <a:extLst>
              <a:ext uri="{FF2B5EF4-FFF2-40B4-BE49-F238E27FC236}">
                <a16:creationId xmlns:a16="http://schemas.microsoft.com/office/drawing/2014/main" id="{CD09E830-8CB0-9ED6-0D6A-C2946889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893" y="6404183"/>
            <a:ext cx="4114800" cy="183942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" b="0" i="0" u="none" strike="noStrike" kern="1200" cap="none" spc="0" normalizeH="0" baseline="0">
                <a:ln>
                  <a:noFill/>
                </a:ln>
                <a:effectLst/>
                <a:uLnTx/>
                <a:uFillTx/>
              </a:rPr>
              <a:t>Seija Moilanen, Twitter @SeijaMoi</a:t>
            </a:r>
            <a:endParaRPr kumimoji="0" lang="e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4" name="Kuva 6">
            <a:extLst>
              <a:ext uri="{FF2B5EF4-FFF2-40B4-BE49-F238E27FC236}">
                <a16:creationId xmlns:a16="http://schemas.microsoft.com/office/drawing/2014/main" id="{1AFE2EF2-2693-43F3-5456-FB21C7BA00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54" b="15054"/>
          <a:stretch/>
        </p:blipFill>
        <p:spPr>
          <a:xfrm>
            <a:off x="600076" y="1998470"/>
            <a:ext cx="10344148" cy="403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1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2">
            <a:extLst>
              <a:ext uri="{FF2B5EF4-FFF2-40B4-BE49-F238E27FC236}">
                <a16:creationId xmlns:a16="http://schemas.microsoft.com/office/drawing/2014/main" id="{99C8A0ED-D493-411A-9F5A-DD266220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9877222" cy="923925"/>
          </a:xfrm>
        </p:spPr>
        <p:txBody>
          <a:bodyPr/>
          <a:lstStyle/>
          <a:p>
            <a:pPr algn="l" rtl="0"/>
            <a:r>
              <a:rPr lang="en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Even short breaks are important </a:t>
            </a:r>
            <a:br>
              <a:rPr lang="en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</a:br>
            <a:r>
              <a:rPr lang="en" sz="140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(</a:t>
            </a:r>
            <a:r>
              <a:rPr lang="en" sz="1400" b="0" i="0" u="none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Bennett, A.A., Gabriel, A.S. &amp; Calderwood, C. 2020. Examining the interplay of micro-break durations and activities for employee recovery: A mixed-methods investigation. Journal of Occupational Health Psychology, Vol 25(2), Apr 2020, 126-142)</a:t>
            </a:r>
            <a:br>
              <a:rPr lang="en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" b="0" i="0" u="none" baseline="0" dirty="0"/>
              <a:t> </a:t>
            </a:r>
            <a:endParaRPr lang="en" b="0" dirty="0"/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FC70C878-7E3C-F401-5A5F-5132DDCD1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1717273"/>
            <a:ext cx="9579768" cy="4038601"/>
          </a:xfrm>
        </p:spPr>
        <p:txBody>
          <a:bodyPr/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" b="0" i="0" u="none" baseline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Simulated, randomized research design (3 groups and a control group)</a:t>
            </a:r>
            <a:endParaRPr lang="en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" b="0" i="0" u="none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Watching a funny video; watching a guided meditation video; switching from one work task to another similar work task</a:t>
            </a:r>
            <a:endParaRPr lang="en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" b="0" i="0" u="none" baseline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Duration: </a:t>
            </a:r>
            <a:r>
              <a:rPr lang="en" b="0" i="0" u="none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5 and 9 minutes</a:t>
            </a:r>
            <a:r>
              <a:rPr lang="en" b="0" i="0" u="none" baseline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each group</a:t>
            </a:r>
            <a:endParaRPr lang="en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" b="0" i="0" u="none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breaks had, at least, a small effect on energy replenishment. The breaks helped with recovery, even full recovery.</a:t>
            </a:r>
            <a:endParaRPr lang="en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" b="0" i="0" u="none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 who had watched the funny video reported (regardless of the length) much less tiredness. They also enjoyed the breaks more than the others.</a:t>
            </a:r>
            <a:endParaRPr lang="en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" b="0" i="0" u="none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on the research it seems that changing tasks for a moment can </a:t>
            </a:r>
            <a:r>
              <a:rPr lang="en" b="0" i="0" u="none" baseline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</a:t>
            </a:r>
            <a:r>
              <a:rPr lang="en" b="0" i="0" u="none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recovery and momentarily decrease </a:t>
            </a:r>
            <a:r>
              <a:rPr lang="en" b="0" i="0" u="none" baseline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tiredness.</a:t>
            </a:r>
            <a:endParaRPr lang="en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C7FD33D5-200C-7A62-8DBA-396D78A9392C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  <a:ea typeface="Franklin Gothic Book"/>
                <a:cs typeface="Franklin Gothic Book"/>
              </a:rPr>
              <a:t>Seija Moilanen, Twitter @SeijaMoi</a:t>
            </a:r>
            <a:endParaRPr lang="en" sz="800" b="0" i="0" u="none" strike="noStrike" kern="1200" cap="none" spc="0" baseline="0" dirty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78204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08EC19D-B1E5-F634-2F33-22693A597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9877222" cy="923925"/>
          </a:xfrm>
        </p:spPr>
        <p:txBody>
          <a:bodyPr/>
          <a:lstStyle/>
          <a:p>
            <a:pPr algn="l" rtl="0"/>
            <a:r>
              <a:rPr lang="en" sz="3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Move in nature – or stop by virtually</a:t>
            </a:r>
          </a:p>
        </p:txBody>
      </p:sp>
      <p:sp>
        <p:nvSpPr>
          <p:cNvPr id="15" name="Sisällön paikkamerkki 5">
            <a:extLst>
              <a:ext uri="{FF2B5EF4-FFF2-40B4-BE49-F238E27FC236}">
                <a16:creationId xmlns:a16="http://schemas.microsoft.com/office/drawing/2014/main" id="{0888855D-DB12-C910-D347-0950D1818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3450" y="1825625"/>
            <a:ext cx="4644000" cy="3708400"/>
          </a:xfrm>
        </p:spPr>
        <p:txBody>
          <a:bodyPr/>
          <a:lstStyle/>
          <a:p>
            <a:pPr marL="0" indent="0" algn="l" rtl="0">
              <a:buNone/>
            </a:pPr>
            <a:r>
              <a:rPr lang="en" sz="2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Luke</a:t>
            </a:r>
            <a:r>
              <a:rPr lang="en" sz="20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, Research Professor </a:t>
            </a:r>
            <a:r>
              <a:rPr lang="en" sz="2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Liisa Tyrväinen</a:t>
            </a:r>
            <a:r>
              <a:rPr lang="en" sz="20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: “</a:t>
            </a:r>
            <a:r>
              <a:rPr lang="en" sz="20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hlinkClick r:id="rId2"/>
              </a:rPr>
              <a:t>Based on the results</a:t>
            </a:r>
            <a:r>
              <a:rPr lang="en" sz="20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, recovery from stress during working days can [also] be enhanced by virtual nature.” </a:t>
            </a:r>
          </a:p>
          <a:p>
            <a:pPr marL="0" indent="0" algn="l" rtl="0">
              <a:buNone/>
            </a:pPr>
            <a:endParaRPr lang="en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l" rtl="0">
              <a:buNone/>
            </a:pPr>
            <a:r>
              <a:rPr lang="en" sz="2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University of Exeter</a:t>
            </a:r>
            <a:r>
              <a:rPr lang="en" sz="20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, senior lecturer in environmental psychology </a:t>
            </a:r>
            <a:r>
              <a:rPr lang="en" sz="2000" b="1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Matthew White:</a:t>
            </a:r>
          </a:p>
          <a:p>
            <a:pPr marL="0" indent="0" algn="l" rtl="0">
              <a:buNone/>
            </a:pPr>
            <a:r>
              <a:rPr lang="en" sz="20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“</a:t>
            </a:r>
            <a:r>
              <a:rPr lang="en" sz="20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hlinkClick r:id="rId3"/>
              </a:rPr>
              <a:t>Spending two hours a week in nature </a:t>
            </a:r>
            <a:r>
              <a:rPr lang="en" sz="2000" b="0" i="0" u="none" baseline="0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is linked to better health and well-being.” </a:t>
            </a:r>
            <a:endParaRPr lang="en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l" rtl="0">
              <a:buNone/>
            </a:pPr>
            <a:endParaRPr lang="en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l" rtl="0">
              <a:buNone/>
            </a:pPr>
            <a:endParaRPr lang="en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6" name="Sisällön paikkamerkki 8" descr="Image description: tree, grass, outside, plant&#10;&#10;Description created automatically">
            <a:extLst>
              <a:ext uri="{FF2B5EF4-FFF2-40B4-BE49-F238E27FC236}">
                <a16:creationId xmlns:a16="http://schemas.microsoft.com/office/drawing/2014/main" id="{3097E37E-BB74-593B-05EE-322BDB0A0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2132012"/>
            <a:ext cx="4643438" cy="3095625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B66C305D-9C6D-22C0-1C22-4B4C06FBD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84669" y="6404183"/>
            <a:ext cx="831056" cy="18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"/>
            </a:defPPr>
            <a:lvl1pPr marL="0" algn="ctr" defTabSz="914400" rtl="0" eaLnBrk="1" latinLnBrk="0" hangingPunct="1"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EC63F55B-813C-42EE-A880-B84F77315EAF}" type="datetime1">
              <a:rPr lang="fi-FI"/>
              <a:pPr rtl="0"/>
              <a:t>4.11.2022</a:t>
            </a:fld>
            <a:endParaRPr lang="en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E0A93FD0-EC4B-D17A-F167-2E628EBE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893" y="6404183"/>
            <a:ext cx="4114800" cy="18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"/>
            </a:defPPr>
            <a:lvl1pPr marL="0" algn="r" defTabSz="914400" rtl="0" eaLnBrk="1" latinLnBrk="0" hangingPunct="1"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n" b="0" i="0" u="none" baseline="0"/>
              <a:t>Seija Moilanen, Twitter @SeijaMoi</a:t>
            </a:r>
          </a:p>
        </p:txBody>
      </p:sp>
    </p:spTree>
    <p:extLst>
      <p:ext uri="{BB962C8B-B14F-4D97-AF65-F5344CB8AC3E}">
        <p14:creationId xmlns:p14="http://schemas.microsoft.com/office/powerpoint/2010/main" val="3730216163"/>
      </p:ext>
    </p:extLst>
  </p:cSld>
  <p:clrMapOvr>
    <a:masterClrMapping/>
  </p:clrMapOvr>
</p:sld>
</file>

<file path=ppt/theme/theme1.xml><?xml version="1.0" encoding="utf-8"?>
<a:theme xmlns:a="http://schemas.openxmlformats.org/drawingml/2006/main" name="TTK EN-teema">
  <a:themeElements>
    <a:clrScheme name="TTK">
      <a:dk1>
        <a:sysClr val="windowText" lastClr="000000"/>
      </a:dk1>
      <a:lt1>
        <a:sysClr val="window" lastClr="FFFFFF"/>
      </a:lt1>
      <a:dk2>
        <a:srgbClr val="5F5F5F"/>
      </a:dk2>
      <a:lt2>
        <a:srgbClr val="E7E6E6"/>
      </a:lt2>
      <a:accent1>
        <a:srgbClr val="F18121"/>
      </a:accent1>
      <a:accent2>
        <a:srgbClr val="FCD116"/>
      </a:accent2>
      <a:accent3>
        <a:srgbClr val="79B451"/>
      </a:accent3>
      <a:accent4>
        <a:srgbClr val="A8C94B"/>
      </a:accent4>
      <a:accent5>
        <a:srgbClr val="63AAB0"/>
      </a:accent5>
      <a:accent6>
        <a:srgbClr val="F9A72C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TK_esitysmallipohja_EN_v2018-05-02.potx" id="{8BEFB18C-6FAE-4344-855F-6A9C72160820}" vid="{B94A87D4-5F4A-4ECA-9C9F-5427E5F94C5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EB8526DD9B06B4897D4EC3E64EFBBFB" ma:contentTypeVersion="16" ma:contentTypeDescription="Luo uusi asiakirja." ma:contentTypeScope="" ma:versionID="02da7ebbb7893e109c2eade9da132ddb">
  <xsd:schema xmlns:xsd="http://www.w3.org/2001/XMLSchema" xmlns:xs="http://www.w3.org/2001/XMLSchema" xmlns:p="http://schemas.microsoft.com/office/2006/metadata/properties" xmlns:ns2="3acdd1da-0fa1-415b-9038-e12023afb59b" xmlns:ns3="1ba36c0d-66f6-46ce-bcac-b2416a722729" targetNamespace="http://schemas.microsoft.com/office/2006/metadata/properties" ma:root="true" ma:fieldsID="062e9ae76026bffc406b13d40482206e" ns2:_="" ns3:_="">
    <xsd:import namespace="3acdd1da-0fa1-415b-9038-e12023afb59b"/>
    <xsd:import namespace="1ba36c0d-66f6-46ce-bcac-b2416a7227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dd1da-0fa1-415b-9038-e12023afb5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70e9a20e-6444-475c-b69a-3985a05e5c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36c0d-66f6-46ce-bcac-b2416a7227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9199e5d-5611-4dab-b8ef-7f2870dc17b8}" ma:internalName="TaxCatchAll" ma:showField="CatchAllData" ma:web="1ba36c0d-66f6-46ce-bcac-b2416a7227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a36c0d-66f6-46ce-bcac-b2416a722729" xsi:nil="true"/>
    <lcf76f155ced4ddcb4097134ff3c332f xmlns="3acdd1da-0fa1-415b-9038-e12023afb59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A77A2-2451-49F3-A94B-D4AF1289B0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dd1da-0fa1-415b-9038-e12023afb59b"/>
    <ds:schemaRef ds:uri="1ba36c0d-66f6-46ce-bcac-b2416a7227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69CF24-2E7A-4C4A-AC3D-A35DAB111A2C}">
  <ds:schemaRefs>
    <ds:schemaRef ds:uri="http://schemas.microsoft.com/office/2006/metadata/properties"/>
    <ds:schemaRef ds:uri="http://schemas.microsoft.com/office/infopath/2007/PartnerControls"/>
    <ds:schemaRef ds:uri="1ba36c0d-66f6-46ce-bcac-b2416a722729"/>
    <ds:schemaRef ds:uri="3acdd1da-0fa1-415b-9038-e12023afb59b"/>
  </ds:schemaRefs>
</ds:datastoreItem>
</file>

<file path=customXml/itemProps3.xml><?xml version="1.0" encoding="utf-8"?>
<ds:datastoreItem xmlns:ds="http://schemas.openxmlformats.org/officeDocument/2006/customXml" ds:itemID="{E7200A1E-4408-4CAB-B852-8E914E3063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TTK_esitysmallipohja_EN_v2018-05-02</Template>
  <TotalTime>48</TotalTime>
  <Words>1322</Words>
  <Application>Microsoft Macintosh PowerPoint</Application>
  <PresentationFormat>Laajakuva</PresentationFormat>
  <Paragraphs>175</Paragraphs>
  <Slides>19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6" baseType="lpstr">
      <vt:lpstr>Arial</vt:lpstr>
      <vt:lpstr>Calibri</vt:lpstr>
      <vt:lpstr>Franklin Gothic Book</vt:lpstr>
      <vt:lpstr>Franklin Gothic Demi</vt:lpstr>
      <vt:lpstr>Source Sans Pro</vt:lpstr>
      <vt:lpstr>Symbol</vt:lpstr>
      <vt:lpstr>TTK EN-teema</vt:lpstr>
      <vt:lpstr>Senior specialists Seija Moilanen and Pirkko Mäkinen  </vt:lpstr>
      <vt:lpstr>What are the workplace Safety Moments like?</vt:lpstr>
      <vt:lpstr>What support do we offer the Safety Moment instructor? </vt:lpstr>
      <vt:lpstr>PowerPoint-esitys</vt:lpstr>
      <vt:lpstr>PowerPoint-esitys</vt:lpstr>
      <vt:lpstr>The cornerstones of recovery</vt:lpstr>
      <vt:lpstr>The Taking short work breaks animation (in Finnish) brings up examples of ways to take breaks and invigorating movements</vt:lpstr>
      <vt:lpstr>Even short breaks are important  (Bennett, A.A., Gabriel, A.S. &amp; Calderwood, C. 2020. Examining the interplay of micro-break durations and activities for employee recovery: A mixed-methods investigation. Journal of Occupational Health Psychology, Vol 25(2), Apr 2020, 126-142)  </vt:lpstr>
      <vt:lpstr>Move in nature – or stop by virtually</vt:lpstr>
      <vt:lpstr>Order a daily break exercise workout from Selkäkanava  (free of charge, in Finnish)</vt:lpstr>
      <vt:lpstr>Different types of rest</vt:lpstr>
      <vt:lpstr>The Everyone needs recovery video brings up examples of ways to recover</vt:lpstr>
      <vt:lpstr>DRAMMA  – supporting recovery</vt:lpstr>
      <vt:lpstr>PowerPoint-esitys</vt:lpstr>
      <vt:lpstr>Your workplace’s development needs 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Ohje: uuden sivun luominen</dc:title>
  <dc:creator>Lotta Peltonen</dc:creator>
  <cp:lastModifiedBy>Seija Moilanen</cp:lastModifiedBy>
  <cp:revision>3</cp:revision>
  <dcterms:created xsi:type="dcterms:W3CDTF">2022-11-02T07:18:04Z</dcterms:created>
  <dcterms:modified xsi:type="dcterms:W3CDTF">2022-11-04T13:58:03Z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0x010100DEB8526DD9B06B4897D4EC3E64EFBBFB</vt:lpwstr>
  </property>
  <property fmtid="{D5CDD505-2E9C-101B-9397-08002B2CF9AE}" pid="3" name="MediaServiceImageTags">
    <vt:lpwstr/>
  </property>
</Properties>
</file>