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1"/>
  </p:notesMasterIdLst>
  <p:sldIdLst>
    <p:sldId id="268" r:id="rId5"/>
    <p:sldId id="777" r:id="rId6"/>
    <p:sldId id="270" r:id="rId7"/>
    <p:sldId id="755" r:id="rId8"/>
    <p:sldId id="743" r:id="rId9"/>
    <p:sldId id="1573" r:id="rId10"/>
    <p:sldId id="1585" r:id="rId11"/>
    <p:sldId id="1582" r:id="rId12"/>
    <p:sldId id="1567" r:id="rId13"/>
    <p:sldId id="1579" r:id="rId14"/>
    <p:sldId id="1587" r:id="rId15"/>
    <p:sldId id="1581" r:id="rId16"/>
    <p:sldId id="1222" r:id="rId17"/>
    <p:sldId id="1583" r:id="rId18"/>
    <p:sldId id="1584" r:id="rId19"/>
    <p:sldId id="1588" r:id="rId20"/>
    <p:sldId id="783" r:id="rId21"/>
    <p:sldId id="1575" r:id="rId22"/>
    <p:sldId id="1577" r:id="rId23"/>
    <p:sldId id="1570" r:id="rId24"/>
    <p:sldId id="1586" r:id="rId25"/>
    <p:sldId id="1578" r:id="rId26"/>
    <p:sldId id="787" r:id="rId27"/>
    <p:sldId id="757" r:id="rId28"/>
    <p:sldId id="754" r:id="rId29"/>
    <p:sldId id="750" r:id="rId30"/>
  </p:sldIdLst>
  <p:sldSz cx="12192000" cy="6858000"/>
  <p:notesSz cx="6881813" cy="10002838"/>
  <p:embeddedFontLst>
    <p:embeddedFont>
      <p:font typeface="Barlow" panose="00000500000000000000" pitchFamily="2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Franklin Gothic Book" panose="020B0503020102020204" pitchFamily="34" charset="0"/>
      <p:regular r:id="rId40"/>
      <p:italic r:id="rId41"/>
    </p:embeddedFont>
    <p:embeddedFont>
      <p:font typeface="Source Sans Pro" panose="020B0503030403020204" pitchFamily="34" charset="0"/>
      <p:regular r:id="rId42"/>
      <p:bold r:id="rId43"/>
      <p:italic r:id="rId44"/>
      <p:boldItalic r:id="rId45"/>
    </p:embeddedFont>
    <p:embeddedFont>
      <p:font typeface="Source Sans Pro Semibold" panose="020B0603030403020204" pitchFamily="34" charset="0"/>
      <p:bold r:id="rId46"/>
      <p:boldItalic r:id="rId4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AB0"/>
    <a:srgbClr val="A8C94B"/>
    <a:srgbClr val="F9A72C"/>
    <a:srgbClr val="BBBCBE"/>
    <a:srgbClr val="F18121"/>
    <a:srgbClr val="595959"/>
    <a:srgbClr val="E7E6E6"/>
    <a:srgbClr val="B6D1D5"/>
    <a:srgbClr val="FCD116"/>
    <a:srgbClr val="79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 Aksberg" userId="4db768a4-c014-411f-b019-53fb8a100b16" providerId="ADAL" clId="{A0FB5E1F-61AF-4B50-B33A-CE90732EC03C}"/>
    <pc:docChg chg="custSel modSld">
      <pc:chgData name="Sari Aksberg" userId="4db768a4-c014-411f-b019-53fb8a100b16" providerId="ADAL" clId="{A0FB5E1F-61AF-4B50-B33A-CE90732EC03C}" dt="2023-09-12T10:57:05.273" v="11" actId="478"/>
      <pc:docMkLst>
        <pc:docMk/>
      </pc:docMkLst>
      <pc:sldChg chg="addSp delSp modSp mod modClrScheme delAnim chgLayout">
        <pc:chgData name="Sari Aksberg" userId="4db768a4-c014-411f-b019-53fb8a100b16" providerId="ADAL" clId="{A0FB5E1F-61AF-4B50-B33A-CE90732EC03C}" dt="2023-09-12T10:57:05.273" v="11" actId="478"/>
        <pc:sldMkLst>
          <pc:docMk/>
          <pc:sldMk cId="2214728208" sldId="1222"/>
        </pc:sldMkLst>
        <pc:spChg chg="mod ord">
          <ac:chgData name="Sari Aksberg" userId="4db768a4-c014-411f-b019-53fb8a100b16" providerId="ADAL" clId="{A0FB5E1F-61AF-4B50-B33A-CE90732EC03C}" dt="2023-09-12T10:56:29.932" v="9" actId="1076"/>
          <ac:spMkLst>
            <pc:docMk/>
            <pc:sldMk cId="2214728208" sldId="1222"/>
            <ac:spMk id="2" creationId="{37B6E5EB-5DE9-47B8-BDD7-C9723860B91A}"/>
          </ac:spMkLst>
        </pc:spChg>
        <pc:spChg chg="mod ord">
          <ac:chgData name="Sari Aksberg" userId="4db768a4-c014-411f-b019-53fb8a100b16" providerId="ADAL" clId="{A0FB5E1F-61AF-4B50-B33A-CE90732EC03C}" dt="2023-09-12T10:56:21.735" v="8" actId="1076"/>
          <ac:spMkLst>
            <pc:docMk/>
            <pc:sldMk cId="2214728208" sldId="1222"/>
            <ac:spMk id="3" creationId="{BB78D638-260C-451E-8940-6B5A51BCB4B7}"/>
          </ac:spMkLst>
        </pc:spChg>
        <pc:spChg chg="del">
          <ac:chgData name="Sari Aksberg" userId="4db768a4-c014-411f-b019-53fb8a100b16" providerId="ADAL" clId="{A0FB5E1F-61AF-4B50-B33A-CE90732EC03C}" dt="2023-09-12T10:55:40.929" v="3" actId="478"/>
          <ac:spMkLst>
            <pc:docMk/>
            <pc:sldMk cId="2214728208" sldId="1222"/>
            <ac:spMk id="7" creationId="{E864A288-57C1-451C-9A82-F6ADFBABB5A6}"/>
          </ac:spMkLst>
        </pc:spChg>
        <pc:spChg chg="add del mod">
          <ac:chgData name="Sari Aksberg" userId="4db768a4-c014-411f-b019-53fb8a100b16" providerId="ADAL" clId="{A0FB5E1F-61AF-4B50-B33A-CE90732EC03C}" dt="2023-09-12T10:55:33.178" v="2" actId="478"/>
          <ac:spMkLst>
            <pc:docMk/>
            <pc:sldMk cId="2214728208" sldId="1222"/>
            <ac:spMk id="8" creationId="{B05167D1-F1DD-8F4E-14D8-FB895946C0BB}"/>
          </ac:spMkLst>
        </pc:spChg>
        <pc:spChg chg="del">
          <ac:chgData name="Sari Aksberg" userId="4db768a4-c014-411f-b019-53fb8a100b16" providerId="ADAL" clId="{A0FB5E1F-61AF-4B50-B33A-CE90732EC03C}" dt="2023-09-12T10:55:46.468" v="4" actId="478"/>
          <ac:spMkLst>
            <pc:docMk/>
            <pc:sldMk cId="2214728208" sldId="1222"/>
            <ac:spMk id="9" creationId="{BFF42E6E-8B52-4048-B4F7-EE132883A2E1}"/>
          </ac:spMkLst>
        </pc:spChg>
        <pc:picChg chg="del mod">
          <ac:chgData name="Sari Aksberg" userId="4db768a4-c014-411f-b019-53fb8a100b16" providerId="ADAL" clId="{A0FB5E1F-61AF-4B50-B33A-CE90732EC03C}" dt="2023-09-12T10:57:05.273" v="11" actId="478"/>
          <ac:picMkLst>
            <pc:docMk/>
            <pc:sldMk cId="2214728208" sldId="1222"/>
            <ac:picMk id="4" creationId="{F4BD045F-8560-4FBD-8AD0-7D16288E2719}"/>
          </ac:picMkLst>
        </pc:picChg>
        <pc:picChg chg="del mod">
          <ac:chgData name="Sari Aksberg" userId="4db768a4-c014-411f-b019-53fb8a100b16" providerId="ADAL" clId="{A0FB5E1F-61AF-4B50-B33A-CE90732EC03C}" dt="2023-09-12T10:55:24.032" v="1" actId="478"/>
          <ac:picMkLst>
            <pc:docMk/>
            <pc:sldMk cId="2214728208" sldId="1222"/>
            <ac:picMk id="5" creationId="{522ACC53-D211-4448-9F99-3256D1A55D3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D2A86-59B9-4488-AD00-897D21C7DF4D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185EE7-C22C-4C2C-88C3-5A6BF997D0E5}">
      <dgm:prSet/>
      <dgm:spPr/>
      <dgm:t>
        <a:bodyPr/>
        <a:lstStyle/>
        <a:p>
          <a:endParaRPr lang="en-US" dirty="0"/>
        </a:p>
      </dgm:t>
    </dgm:pt>
    <dgm:pt modelId="{311B6BBB-00E4-4023-B0F7-D87DB8FAC876}" type="parTrans" cxnId="{7BA8B8A5-FB42-4CF6-9A24-A990BECAE7CC}">
      <dgm:prSet/>
      <dgm:spPr/>
      <dgm:t>
        <a:bodyPr/>
        <a:lstStyle/>
        <a:p>
          <a:endParaRPr lang="en-US"/>
        </a:p>
      </dgm:t>
    </dgm:pt>
    <dgm:pt modelId="{1C36E0B6-A316-4641-A84A-AB5EBA0DB1C6}" type="sibTrans" cxnId="{7BA8B8A5-FB42-4CF6-9A24-A990BECAE7CC}">
      <dgm:prSet/>
      <dgm:spPr/>
      <dgm:t>
        <a:bodyPr/>
        <a:lstStyle/>
        <a:p>
          <a:endParaRPr lang="en-US"/>
        </a:p>
      </dgm:t>
    </dgm:pt>
    <dgm:pt modelId="{AEBF9ADC-518D-408F-8DF6-F5B99543B825}">
      <dgm:prSet/>
      <dgm:spPr/>
      <dgm:t>
        <a:bodyPr/>
        <a:lstStyle/>
        <a:p>
          <a:r>
            <a:rPr lang="fi-FI"/>
            <a:t>Naiset hikoilevat keskimäärin vähemmän kuin miehet, joten naiset ovat alttiimpia kuumatyön haitoille. Iän karttuessa ihmisen kuumansietokyky heikkenee.  </a:t>
          </a:r>
          <a:endParaRPr lang="en-US"/>
        </a:p>
      </dgm:t>
    </dgm:pt>
    <dgm:pt modelId="{D12CE93D-B8D9-41C0-89D0-F1A77F48F7B0}" type="parTrans" cxnId="{5AE888AB-87BF-4F1C-9A44-89BAE0D7C534}">
      <dgm:prSet/>
      <dgm:spPr/>
      <dgm:t>
        <a:bodyPr/>
        <a:lstStyle/>
        <a:p>
          <a:endParaRPr lang="en-US"/>
        </a:p>
      </dgm:t>
    </dgm:pt>
    <dgm:pt modelId="{CD521AF0-D0AE-4C1D-8BFF-CD6B72170412}" type="sibTrans" cxnId="{5AE888AB-87BF-4F1C-9A44-89BAE0D7C534}">
      <dgm:prSet/>
      <dgm:spPr/>
      <dgm:t>
        <a:bodyPr/>
        <a:lstStyle/>
        <a:p>
          <a:endParaRPr lang="en-US"/>
        </a:p>
      </dgm:t>
    </dgm:pt>
    <dgm:pt modelId="{B4A05408-498B-4749-8087-92E7CA6F6352}">
      <dgm:prSet/>
      <dgm:spPr/>
      <dgm:t>
        <a:bodyPr/>
        <a:lstStyle/>
        <a:p>
          <a:r>
            <a:rPr lang="fi-FI" dirty="0"/>
            <a:t>Kuuma ja kostea työympäristö voi edesauttaa altistumista mahdollisille kemikaaleille, koska ihon lähellä verenkierto on runsasta ja ihminen hikoilee paljon</a:t>
          </a:r>
          <a:endParaRPr lang="en-US" dirty="0"/>
        </a:p>
      </dgm:t>
    </dgm:pt>
    <dgm:pt modelId="{15AECCAD-237D-4634-9B16-623BF7505034}" type="parTrans" cxnId="{8A4AAB29-FC9F-41F1-8FE8-23BF8713C070}">
      <dgm:prSet/>
      <dgm:spPr/>
      <dgm:t>
        <a:bodyPr/>
        <a:lstStyle/>
        <a:p>
          <a:endParaRPr lang="en-US"/>
        </a:p>
      </dgm:t>
    </dgm:pt>
    <dgm:pt modelId="{EF8C273D-4F16-46AF-BEE3-227E40888911}" type="sibTrans" cxnId="{8A4AAB29-FC9F-41F1-8FE8-23BF8713C070}">
      <dgm:prSet/>
      <dgm:spPr/>
      <dgm:t>
        <a:bodyPr/>
        <a:lstStyle/>
        <a:p>
          <a:endParaRPr lang="en-US"/>
        </a:p>
      </dgm:t>
    </dgm:pt>
    <dgm:pt modelId="{2374F092-299C-4203-919C-4F391D396CD9}">
      <dgm:prSet/>
      <dgm:spPr/>
      <dgm:t>
        <a:bodyPr/>
        <a:lstStyle/>
        <a:p>
          <a:r>
            <a:rPr lang="fi-FI" dirty="0"/>
            <a:t>Kuumuus ja korkea ilmankosteus ovat uuvuttava yhdistelmä, sillä korkea ilmankosteus rajoittaa hien haihtumista iholta, ja kehon lämpötila voi siten kohota.  </a:t>
          </a:r>
          <a:endParaRPr lang="en-US" dirty="0"/>
        </a:p>
      </dgm:t>
    </dgm:pt>
    <dgm:pt modelId="{79461D68-3A25-4035-A964-192982F96FCF}" type="parTrans" cxnId="{09265E4B-E014-4C7B-82CE-9BF1FF5EDF82}">
      <dgm:prSet/>
      <dgm:spPr/>
      <dgm:t>
        <a:bodyPr/>
        <a:lstStyle/>
        <a:p>
          <a:endParaRPr lang="en-US"/>
        </a:p>
      </dgm:t>
    </dgm:pt>
    <dgm:pt modelId="{783D3EFC-B183-4984-80A2-D8C54013917A}" type="sibTrans" cxnId="{09265E4B-E014-4C7B-82CE-9BF1FF5EDF82}">
      <dgm:prSet/>
      <dgm:spPr/>
      <dgm:t>
        <a:bodyPr/>
        <a:lstStyle/>
        <a:p>
          <a:endParaRPr lang="en-US"/>
        </a:p>
      </dgm:t>
    </dgm:pt>
    <dgm:pt modelId="{93314577-9757-48C8-B82C-A47AC5EDBB88}">
      <dgm:prSet/>
      <dgm:spPr/>
      <dgm:t>
        <a:bodyPr/>
        <a:lstStyle/>
        <a:p>
          <a:r>
            <a:rPr lang="fi-FI" dirty="0"/>
            <a:t>Fyysisen, raskaan työn tekeminen kuumassa kuormittaa etenkin sydäntä. Keho yrittää laskea kohoavaa lämpötilaa pumppaamalla verta lähelle ihoa ja hikoilemalla, jolloin työssä tarvittavien lihasten verenkierto jää vähäisemmäksi</a:t>
          </a:r>
          <a:endParaRPr lang="en-US" dirty="0"/>
        </a:p>
      </dgm:t>
    </dgm:pt>
    <dgm:pt modelId="{30864855-1557-4885-8F39-0433BEBBE665}" type="parTrans" cxnId="{66524567-496F-426F-885A-EA13DD7487C0}">
      <dgm:prSet/>
      <dgm:spPr/>
      <dgm:t>
        <a:bodyPr/>
        <a:lstStyle/>
        <a:p>
          <a:endParaRPr lang="en-US"/>
        </a:p>
      </dgm:t>
    </dgm:pt>
    <dgm:pt modelId="{1220D9E0-2BEC-4B73-AB07-6BDCB74A6371}" type="sibTrans" cxnId="{66524567-496F-426F-885A-EA13DD7487C0}">
      <dgm:prSet/>
      <dgm:spPr/>
      <dgm:t>
        <a:bodyPr/>
        <a:lstStyle/>
        <a:p>
          <a:endParaRPr lang="en-US"/>
        </a:p>
      </dgm:t>
    </dgm:pt>
    <dgm:pt modelId="{2FACEED6-E75B-43D6-865D-46CF8BF01AD9}" type="pres">
      <dgm:prSet presAssocID="{E85D2A86-59B9-4488-AD00-897D21C7DF4D}" presName="vert0" presStyleCnt="0">
        <dgm:presLayoutVars>
          <dgm:dir/>
          <dgm:animOne val="branch"/>
          <dgm:animLvl val="lvl"/>
        </dgm:presLayoutVars>
      </dgm:prSet>
      <dgm:spPr/>
    </dgm:pt>
    <dgm:pt modelId="{8F071E1C-ADB8-4B67-9AB5-10B1B5CEBC15}" type="pres">
      <dgm:prSet presAssocID="{8A185EE7-C22C-4C2C-88C3-5A6BF997D0E5}" presName="thickLine" presStyleLbl="alignNode1" presStyleIdx="0" presStyleCnt="5"/>
      <dgm:spPr/>
    </dgm:pt>
    <dgm:pt modelId="{B705238A-788C-4132-9151-4C0F71BD763C}" type="pres">
      <dgm:prSet presAssocID="{8A185EE7-C22C-4C2C-88C3-5A6BF997D0E5}" presName="horz1" presStyleCnt="0"/>
      <dgm:spPr/>
    </dgm:pt>
    <dgm:pt modelId="{A9D64AD6-557C-4FF6-B9EB-5187BED54E04}" type="pres">
      <dgm:prSet presAssocID="{8A185EE7-C22C-4C2C-88C3-5A6BF997D0E5}" presName="tx1" presStyleLbl="revTx" presStyleIdx="0" presStyleCnt="5"/>
      <dgm:spPr/>
    </dgm:pt>
    <dgm:pt modelId="{57FCFFF3-E15F-4576-8997-F7C64CE707AC}" type="pres">
      <dgm:prSet presAssocID="{8A185EE7-C22C-4C2C-88C3-5A6BF997D0E5}" presName="vert1" presStyleCnt="0"/>
      <dgm:spPr/>
    </dgm:pt>
    <dgm:pt modelId="{C429696B-D15F-476E-8B15-763169EA33BC}" type="pres">
      <dgm:prSet presAssocID="{AEBF9ADC-518D-408F-8DF6-F5B99543B825}" presName="thickLine" presStyleLbl="alignNode1" presStyleIdx="1" presStyleCnt="5" custLinFactNeighborY="-3938"/>
      <dgm:spPr/>
    </dgm:pt>
    <dgm:pt modelId="{A903769B-0D72-417F-BD0E-6BDB89753A9B}" type="pres">
      <dgm:prSet presAssocID="{AEBF9ADC-518D-408F-8DF6-F5B99543B825}" presName="horz1" presStyleCnt="0"/>
      <dgm:spPr/>
    </dgm:pt>
    <dgm:pt modelId="{3D6732BA-4C6F-46D6-95FB-A13C6359EAB2}" type="pres">
      <dgm:prSet presAssocID="{AEBF9ADC-518D-408F-8DF6-F5B99543B825}" presName="tx1" presStyleLbl="revTx" presStyleIdx="1" presStyleCnt="5"/>
      <dgm:spPr/>
    </dgm:pt>
    <dgm:pt modelId="{00CA3558-4774-47EB-9A19-689D5EDC9841}" type="pres">
      <dgm:prSet presAssocID="{AEBF9ADC-518D-408F-8DF6-F5B99543B825}" presName="vert1" presStyleCnt="0"/>
      <dgm:spPr/>
    </dgm:pt>
    <dgm:pt modelId="{7E9B9720-BE61-4489-B280-6956E34A2060}" type="pres">
      <dgm:prSet presAssocID="{B4A05408-498B-4749-8087-92E7CA6F6352}" presName="thickLine" presStyleLbl="alignNode1" presStyleIdx="2" presStyleCnt="5"/>
      <dgm:spPr/>
    </dgm:pt>
    <dgm:pt modelId="{4F0B1E13-E82A-4C24-BD9D-45040DE9349B}" type="pres">
      <dgm:prSet presAssocID="{B4A05408-498B-4749-8087-92E7CA6F6352}" presName="horz1" presStyleCnt="0"/>
      <dgm:spPr/>
    </dgm:pt>
    <dgm:pt modelId="{A836487E-A4F2-4C97-B9FB-4E729131C11E}" type="pres">
      <dgm:prSet presAssocID="{B4A05408-498B-4749-8087-92E7CA6F6352}" presName="tx1" presStyleLbl="revTx" presStyleIdx="2" presStyleCnt="5"/>
      <dgm:spPr/>
    </dgm:pt>
    <dgm:pt modelId="{89E2FC45-6A50-4611-BED7-81190399F953}" type="pres">
      <dgm:prSet presAssocID="{B4A05408-498B-4749-8087-92E7CA6F6352}" presName="vert1" presStyleCnt="0"/>
      <dgm:spPr/>
    </dgm:pt>
    <dgm:pt modelId="{084C95DF-D30F-4CFE-8AA6-6D0D9C1507AF}" type="pres">
      <dgm:prSet presAssocID="{2374F092-299C-4203-919C-4F391D396CD9}" presName="thickLine" presStyleLbl="alignNode1" presStyleIdx="3" presStyleCnt="5"/>
      <dgm:spPr/>
    </dgm:pt>
    <dgm:pt modelId="{CB52C2C4-1716-4B84-B7EA-D9A5AE236C5C}" type="pres">
      <dgm:prSet presAssocID="{2374F092-299C-4203-919C-4F391D396CD9}" presName="horz1" presStyleCnt="0"/>
      <dgm:spPr/>
    </dgm:pt>
    <dgm:pt modelId="{A6A3CE9E-D1BE-4FFF-A8C1-CE010FE9A143}" type="pres">
      <dgm:prSet presAssocID="{2374F092-299C-4203-919C-4F391D396CD9}" presName="tx1" presStyleLbl="revTx" presStyleIdx="3" presStyleCnt="5"/>
      <dgm:spPr/>
    </dgm:pt>
    <dgm:pt modelId="{C885CE05-3485-4A3E-A768-A753AAA823E8}" type="pres">
      <dgm:prSet presAssocID="{2374F092-299C-4203-919C-4F391D396CD9}" presName="vert1" presStyleCnt="0"/>
      <dgm:spPr/>
    </dgm:pt>
    <dgm:pt modelId="{992CB4DD-6961-4155-97FE-6034B600525E}" type="pres">
      <dgm:prSet presAssocID="{93314577-9757-48C8-B82C-A47AC5EDBB88}" presName="thickLine" presStyleLbl="alignNode1" presStyleIdx="4" presStyleCnt="5"/>
      <dgm:spPr/>
    </dgm:pt>
    <dgm:pt modelId="{47194B58-F64B-4AA7-94F2-15171E8D5CE8}" type="pres">
      <dgm:prSet presAssocID="{93314577-9757-48C8-B82C-A47AC5EDBB88}" presName="horz1" presStyleCnt="0"/>
      <dgm:spPr/>
    </dgm:pt>
    <dgm:pt modelId="{FAE29F34-6F30-4BBD-B4AC-88A585BD2607}" type="pres">
      <dgm:prSet presAssocID="{93314577-9757-48C8-B82C-A47AC5EDBB88}" presName="tx1" presStyleLbl="revTx" presStyleIdx="4" presStyleCnt="5"/>
      <dgm:spPr/>
    </dgm:pt>
    <dgm:pt modelId="{78D85E21-3243-462F-A3FA-9F6A57981CCB}" type="pres">
      <dgm:prSet presAssocID="{93314577-9757-48C8-B82C-A47AC5EDBB88}" presName="vert1" presStyleCnt="0"/>
      <dgm:spPr/>
    </dgm:pt>
  </dgm:ptLst>
  <dgm:cxnLst>
    <dgm:cxn modelId="{8A4AAB29-FC9F-41F1-8FE8-23BF8713C070}" srcId="{E85D2A86-59B9-4488-AD00-897D21C7DF4D}" destId="{B4A05408-498B-4749-8087-92E7CA6F6352}" srcOrd="2" destOrd="0" parTransId="{15AECCAD-237D-4634-9B16-623BF7505034}" sibTransId="{EF8C273D-4F16-46AF-BEE3-227E40888911}"/>
    <dgm:cxn modelId="{E826EB30-25A1-488F-B258-15698C6D5790}" type="presOf" srcId="{B4A05408-498B-4749-8087-92E7CA6F6352}" destId="{A836487E-A4F2-4C97-B9FB-4E729131C11E}" srcOrd="0" destOrd="0" presId="urn:microsoft.com/office/officeart/2008/layout/LinedList"/>
    <dgm:cxn modelId="{FA0D1A45-DB22-425B-8AC2-38D60BFFF3B8}" type="presOf" srcId="{E85D2A86-59B9-4488-AD00-897D21C7DF4D}" destId="{2FACEED6-E75B-43D6-865D-46CF8BF01AD9}" srcOrd="0" destOrd="0" presId="urn:microsoft.com/office/officeart/2008/layout/LinedList"/>
    <dgm:cxn modelId="{66524567-496F-426F-885A-EA13DD7487C0}" srcId="{E85D2A86-59B9-4488-AD00-897D21C7DF4D}" destId="{93314577-9757-48C8-B82C-A47AC5EDBB88}" srcOrd="4" destOrd="0" parTransId="{30864855-1557-4885-8F39-0433BEBBE665}" sibTransId="{1220D9E0-2BEC-4B73-AB07-6BDCB74A6371}"/>
    <dgm:cxn modelId="{09265E4B-E014-4C7B-82CE-9BF1FF5EDF82}" srcId="{E85D2A86-59B9-4488-AD00-897D21C7DF4D}" destId="{2374F092-299C-4203-919C-4F391D396CD9}" srcOrd="3" destOrd="0" parTransId="{79461D68-3A25-4035-A964-192982F96FCF}" sibTransId="{783D3EFC-B183-4984-80A2-D8C54013917A}"/>
    <dgm:cxn modelId="{BF5AE37D-D41B-40DB-B8BB-40E3C38940FF}" type="presOf" srcId="{8A185EE7-C22C-4C2C-88C3-5A6BF997D0E5}" destId="{A9D64AD6-557C-4FF6-B9EB-5187BED54E04}" srcOrd="0" destOrd="0" presId="urn:microsoft.com/office/officeart/2008/layout/LinedList"/>
    <dgm:cxn modelId="{7BA8B8A5-FB42-4CF6-9A24-A990BECAE7CC}" srcId="{E85D2A86-59B9-4488-AD00-897D21C7DF4D}" destId="{8A185EE7-C22C-4C2C-88C3-5A6BF997D0E5}" srcOrd="0" destOrd="0" parTransId="{311B6BBB-00E4-4023-B0F7-D87DB8FAC876}" sibTransId="{1C36E0B6-A316-4641-A84A-AB5EBA0DB1C6}"/>
    <dgm:cxn modelId="{5AE888AB-87BF-4F1C-9A44-89BAE0D7C534}" srcId="{E85D2A86-59B9-4488-AD00-897D21C7DF4D}" destId="{AEBF9ADC-518D-408F-8DF6-F5B99543B825}" srcOrd="1" destOrd="0" parTransId="{D12CE93D-B8D9-41C0-89D0-F1A77F48F7B0}" sibTransId="{CD521AF0-D0AE-4C1D-8BFF-CD6B72170412}"/>
    <dgm:cxn modelId="{72779BB5-ADDD-4575-A26D-876CDFC112F2}" type="presOf" srcId="{2374F092-299C-4203-919C-4F391D396CD9}" destId="{A6A3CE9E-D1BE-4FFF-A8C1-CE010FE9A143}" srcOrd="0" destOrd="0" presId="urn:microsoft.com/office/officeart/2008/layout/LinedList"/>
    <dgm:cxn modelId="{451217EC-194C-4C58-9F50-CFEA901244BD}" type="presOf" srcId="{93314577-9757-48C8-B82C-A47AC5EDBB88}" destId="{FAE29F34-6F30-4BBD-B4AC-88A585BD2607}" srcOrd="0" destOrd="0" presId="urn:microsoft.com/office/officeart/2008/layout/LinedList"/>
    <dgm:cxn modelId="{451200F1-8DE8-447C-92B7-96C23FEFD464}" type="presOf" srcId="{AEBF9ADC-518D-408F-8DF6-F5B99543B825}" destId="{3D6732BA-4C6F-46D6-95FB-A13C6359EAB2}" srcOrd="0" destOrd="0" presId="urn:microsoft.com/office/officeart/2008/layout/LinedList"/>
    <dgm:cxn modelId="{93B05E75-9286-43B7-ADA8-7430ADE0A480}" type="presParOf" srcId="{2FACEED6-E75B-43D6-865D-46CF8BF01AD9}" destId="{8F071E1C-ADB8-4B67-9AB5-10B1B5CEBC15}" srcOrd="0" destOrd="0" presId="urn:microsoft.com/office/officeart/2008/layout/LinedList"/>
    <dgm:cxn modelId="{BA9F5FD9-DB0F-4A4C-BAAC-CBFBEB1B6516}" type="presParOf" srcId="{2FACEED6-E75B-43D6-865D-46CF8BF01AD9}" destId="{B705238A-788C-4132-9151-4C0F71BD763C}" srcOrd="1" destOrd="0" presId="urn:microsoft.com/office/officeart/2008/layout/LinedList"/>
    <dgm:cxn modelId="{15D54C5D-DF2E-4A2A-83B8-7978AD9A8861}" type="presParOf" srcId="{B705238A-788C-4132-9151-4C0F71BD763C}" destId="{A9D64AD6-557C-4FF6-B9EB-5187BED54E04}" srcOrd="0" destOrd="0" presId="urn:microsoft.com/office/officeart/2008/layout/LinedList"/>
    <dgm:cxn modelId="{266DC2BA-EB15-4018-93A8-9A62116C3231}" type="presParOf" srcId="{B705238A-788C-4132-9151-4C0F71BD763C}" destId="{57FCFFF3-E15F-4576-8997-F7C64CE707AC}" srcOrd="1" destOrd="0" presId="urn:microsoft.com/office/officeart/2008/layout/LinedList"/>
    <dgm:cxn modelId="{18FA3A4B-DBC1-45C1-A2A0-E9FB7D318653}" type="presParOf" srcId="{2FACEED6-E75B-43D6-865D-46CF8BF01AD9}" destId="{C429696B-D15F-476E-8B15-763169EA33BC}" srcOrd="2" destOrd="0" presId="urn:microsoft.com/office/officeart/2008/layout/LinedList"/>
    <dgm:cxn modelId="{4DCEA202-E7D1-45EF-B8A1-36E474D25CFF}" type="presParOf" srcId="{2FACEED6-E75B-43D6-865D-46CF8BF01AD9}" destId="{A903769B-0D72-417F-BD0E-6BDB89753A9B}" srcOrd="3" destOrd="0" presId="urn:microsoft.com/office/officeart/2008/layout/LinedList"/>
    <dgm:cxn modelId="{6FA32CC7-923E-49E0-988C-B9AF34C4303D}" type="presParOf" srcId="{A903769B-0D72-417F-BD0E-6BDB89753A9B}" destId="{3D6732BA-4C6F-46D6-95FB-A13C6359EAB2}" srcOrd="0" destOrd="0" presId="urn:microsoft.com/office/officeart/2008/layout/LinedList"/>
    <dgm:cxn modelId="{1E51C9FF-3B9D-4258-B181-D0D205574499}" type="presParOf" srcId="{A903769B-0D72-417F-BD0E-6BDB89753A9B}" destId="{00CA3558-4774-47EB-9A19-689D5EDC9841}" srcOrd="1" destOrd="0" presId="urn:microsoft.com/office/officeart/2008/layout/LinedList"/>
    <dgm:cxn modelId="{A3FD00AB-9807-4118-8B29-D428315AAF81}" type="presParOf" srcId="{2FACEED6-E75B-43D6-865D-46CF8BF01AD9}" destId="{7E9B9720-BE61-4489-B280-6956E34A2060}" srcOrd="4" destOrd="0" presId="urn:microsoft.com/office/officeart/2008/layout/LinedList"/>
    <dgm:cxn modelId="{FF63B1C9-961C-431B-B5EA-818DCD87C154}" type="presParOf" srcId="{2FACEED6-E75B-43D6-865D-46CF8BF01AD9}" destId="{4F0B1E13-E82A-4C24-BD9D-45040DE9349B}" srcOrd="5" destOrd="0" presId="urn:microsoft.com/office/officeart/2008/layout/LinedList"/>
    <dgm:cxn modelId="{D46AF5F4-371F-4346-9142-DDFB38529C46}" type="presParOf" srcId="{4F0B1E13-E82A-4C24-BD9D-45040DE9349B}" destId="{A836487E-A4F2-4C97-B9FB-4E729131C11E}" srcOrd="0" destOrd="0" presId="urn:microsoft.com/office/officeart/2008/layout/LinedList"/>
    <dgm:cxn modelId="{EF196856-E57A-4891-B42D-A7C5AF00CDAE}" type="presParOf" srcId="{4F0B1E13-E82A-4C24-BD9D-45040DE9349B}" destId="{89E2FC45-6A50-4611-BED7-81190399F953}" srcOrd="1" destOrd="0" presId="urn:microsoft.com/office/officeart/2008/layout/LinedList"/>
    <dgm:cxn modelId="{F9E24EA4-FF56-4C10-815C-F46830CA4228}" type="presParOf" srcId="{2FACEED6-E75B-43D6-865D-46CF8BF01AD9}" destId="{084C95DF-D30F-4CFE-8AA6-6D0D9C1507AF}" srcOrd="6" destOrd="0" presId="urn:microsoft.com/office/officeart/2008/layout/LinedList"/>
    <dgm:cxn modelId="{BE76BA17-198A-463B-9E21-C74EF549A247}" type="presParOf" srcId="{2FACEED6-E75B-43D6-865D-46CF8BF01AD9}" destId="{CB52C2C4-1716-4B84-B7EA-D9A5AE236C5C}" srcOrd="7" destOrd="0" presId="urn:microsoft.com/office/officeart/2008/layout/LinedList"/>
    <dgm:cxn modelId="{3777CE4E-928D-4A1A-8FC6-DF0BF8C00E9D}" type="presParOf" srcId="{CB52C2C4-1716-4B84-B7EA-D9A5AE236C5C}" destId="{A6A3CE9E-D1BE-4FFF-A8C1-CE010FE9A143}" srcOrd="0" destOrd="0" presId="urn:microsoft.com/office/officeart/2008/layout/LinedList"/>
    <dgm:cxn modelId="{7CBE8C0E-BAED-47A2-8F2F-BACED3376F74}" type="presParOf" srcId="{CB52C2C4-1716-4B84-B7EA-D9A5AE236C5C}" destId="{C885CE05-3485-4A3E-A768-A753AAA823E8}" srcOrd="1" destOrd="0" presId="urn:microsoft.com/office/officeart/2008/layout/LinedList"/>
    <dgm:cxn modelId="{BC3D1841-CD45-48AE-BCE8-82E7FFF38A93}" type="presParOf" srcId="{2FACEED6-E75B-43D6-865D-46CF8BF01AD9}" destId="{992CB4DD-6961-4155-97FE-6034B600525E}" srcOrd="8" destOrd="0" presId="urn:microsoft.com/office/officeart/2008/layout/LinedList"/>
    <dgm:cxn modelId="{FD28EE95-AC51-4F83-B3E3-A575D62F4283}" type="presParOf" srcId="{2FACEED6-E75B-43D6-865D-46CF8BF01AD9}" destId="{47194B58-F64B-4AA7-94F2-15171E8D5CE8}" srcOrd="9" destOrd="0" presId="urn:microsoft.com/office/officeart/2008/layout/LinedList"/>
    <dgm:cxn modelId="{99DA4289-7797-48AA-BBB6-AD1FC17A0E44}" type="presParOf" srcId="{47194B58-F64B-4AA7-94F2-15171E8D5CE8}" destId="{FAE29F34-6F30-4BBD-B4AC-88A585BD2607}" srcOrd="0" destOrd="0" presId="urn:microsoft.com/office/officeart/2008/layout/LinedList"/>
    <dgm:cxn modelId="{3FC96905-E002-4CFC-AE12-622F4D73F7E7}" type="presParOf" srcId="{47194B58-F64B-4AA7-94F2-15171E8D5CE8}" destId="{78D85E21-3243-462F-A3FA-9F6A57981C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71E1C-ADB8-4B67-9AB5-10B1B5CEBC15}">
      <dsp:nvSpPr>
        <dsp:cNvPr id="0" name=""/>
        <dsp:cNvSpPr/>
      </dsp:nvSpPr>
      <dsp:spPr>
        <a:xfrm>
          <a:off x="0" y="500"/>
          <a:ext cx="9579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64AD6-557C-4FF6-B9EB-5187BED54E04}">
      <dsp:nvSpPr>
        <dsp:cNvPr id="0" name=""/>
        <dsp:cNvSpPr/>
      </dsp:nvSpPr>
      <dsp:spPr>
        <a:xfrm>
          <a:off x="0" y="500"/>
          <a:ext cx="9579768" cy="81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0" y="500"/>
        <a:ext cx="9579768" cy="819584"/>
      </dsp:txXfrm>
    </dsp:sp>
    <dsp:sp modelId="{C429696B-D15F-476E-8B15-763169EA33BC}">
      <dsp:nvSpPr>
        <dsp:cNvPr id="0" name=""/>
        <dsp:cNvSpPr/>
      </dsp:nvSpPr>
      <dsp:spPr>
        <a:xfrm>
          <a:off x="0" y="787809"/>
          <a:ext cx="9579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732BA-4C6F-46D6-95FB-A13C6359EAB2}">
      <dsp:nvSpPr>
        <dsp:cNvPr id="0" name=""/>
        <dsp:cNvSpPr/>
      </dsp:nvSpPr>
      <dsp:spPr>
        <a:xfrm>
          <a:off x="0" y="820085"/>
          <a:ext cx="9579768" cy="81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Naiset hikoilevat keskimäärin vähemmän kuin miehet, joten naiset ovat alttiimpia kuumatyön haitoille. Iän karttuessa ihmisen kuumansietokyky heikkenee.  </a:t>
          </a:r>
          <a:endParaRPr lang="en-US" sz="1700" kern="1200"/>
        </a:p>
      </dsp:txBody>
      <dsp:txXfrm>
        <a:off x="0" y="820085"/>
        <a:ext cx="9579768" cy="819584"/>
      </dsp:txXfrm>
    </dsp:sp>
    <dsp:sp modelId="{7E9B9720-BE61-4489-B280-6956E34A2060}">
      <dsp:nvSpPr>
        <dsp:cNvPr id="0" name=""/>
        <dsp:cNvSpPr/>
      </dsp:nvSpPr>
      <dsp:spPr>
        <a:xfrm>
          <a:off x="0" y="1639670"/>
          <a:ext cx="9579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6487E-A4F2-4C97-B9FB-4E729131C11E}">
      <dsp:nvSpPr>
        <dsp:cNvPr id="0" name=""/>
        <dsp:cNvSpPr/>
      </dsp:nvSpPr>
      <dsp:spPr>
        <a:xfrm>
          <a:off x="0" y="1639670"/>
          <a:ext cx="9579768" cy="81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Kuuma ja kostea työympäristö voi edesauttaa altistumista mahdollisille kemikaaleille, koska ihon lähellä verenkierto on runsasta ja ihminen hikoilee paljon</a:t>
          </a:r>
          <a:endParaRPr lang="en-US" sz="1700" kern="1200" dirty="0"/>
        </a:p>
      </dsp:txBody>
      <dsp:txXfrm>
        <a:off x="0" y="1639670"/>
        <a:ext cx="9579768" cy="819584"/>
      </dsp:txXfrm>
    </dsp:sp>
    <dsp:sp modelId="{084C95DF-D30F-4CFE-8AA6-6D0D9C1507AF}">
      <dsp:nvSpPr>
        <dsp:cNvPr id="0" name=""/>
        <dsp:cNvSpPr/>
      </dsp:nvSpPr>
      <dsp:spPr>
        <a:xfrm>
          <a:off x="0" y="2459254"/>
          <a:ext cx="9579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3CE9E-D1BE-4FFF-A8C1-CE010FE9A143}">
      <dsp:nvSpPr>
        <dsp:cNvPr id="0" name=""/>
        <dsp:cNvSpPr/>
      </dsp:nvSpPr>
      <dsp:spPr>
        <a:xfrm>
          <a:off x="0" y="2459254"/>
          <a:ext cx="9579768" cy="81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Kuumuus ja korkea ilmankosteus ovat uuvuttava yhdistelmä, sillä korkea ilmankosteus rajoittaa hien haihtumista iholta, ja kehon lämpötila voi siten kohota.  </a:t>
          </a:r>
          <a:endParaRPr lang="en-US" sz="1700" kern="1200" dirty="0"/>
        </a:p>
      </dsp:txBody>
      <dsp:txXfrm>
        <a:off x="0" y="2459254"/>
        <a:ext cx="9579768" cy="819584"/>
      </dsp:txXfrm>
    </dsp:sp>
    <dsp:sp modelId="{992CB4DD-6961-4155-97FE-6034B600525E}">
      <dsp:nvSpPr>
        <dsp:cNvPr id="0" name=""/>
        <dsp:cNvSpPr/>
      </dsp:nvSpPr>
      <dsp:spPr>
        <a:xfrm>
          <a:off x="0" y="3278839"/>
          <a:ext cx="9579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29F34-6F30-4BBD-B4AC-88A585BD2607}">
      <dsp:nvSpPr>
        <dsp:cNvPr id="0" name=""/>
        <dsp:cNvSpPr/>
      </dsp:nvSpPr>
      <dsp:spPr>
        <a:xfrm>
          <a:off x="0" y="3278839"/>
          <a:ext cx="9579768" cy="81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Fyysisen, raskaan työn tekeminen kuumassa kuormittaa etenkin sydäntä. Keho yrittää laskea kohoavaa lämpötilaa pumppaamalla verta lähelle ihoa ja hikoilemalla, jolloin työssä tarvittavien lihasten verenkierto jää vähäisemmäksi</a:t>
          </a:r>
          <a:endParaRPr lang="en-US" sz="1700" kern="1200" dirty="0"/>
        </a:p>
      </dsp:txBody>
      <dsp:txXfrm>
        <a:off x="0" y="3278839"/>
        <a:ext cx="9579768" cy="81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5C5A4BF-A7B4-4FCF-8E54-DFF77CF15362}" type="datetimeFigureOut">
              <a:rPr lang="fi-FI" smtClean="0"/>
              <a:t>12.9.2023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15DB2497-B4B3-4878-9209-9753D80BD2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06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Avaus ja konseptin esittely:</a:t>
            </a:r>
          </a:p>
          <a:p>
            <a:r>
              <a:rPr lang="fi-FI"/>
              <a:t>Jarna, aikaa on 5 minuuttia.</a:t>
            </a: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266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4783">
              <a:defRPr/>
            </a:pPr>
            <a:r>
              <a:rPr lang="fi-FI"/>
              <a:t>Sari aloittaa, kello on 12.05. Aikaa on käytössä 20 min.</a:t>
            </a:r>
            <a:endParaRPr lang="en-US"/>
          </a:p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29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671763" y="511175"/>
            <a:ext cx="4529137" cy="25479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300" dirty="0">
                <a:sym typeface="Times"/>
              </a:rPr>
              <a:t>työnantajan on järjestettävä työterveyshuolto niin, että se arvioi työpaikkaselvityksessä terveystarkastusten tarpeen ja tekee tarvittaessa työntekijöille terveystarkastukset määräajoin.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BE73470-CCED-4B28-A933-593C314038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Kopiointi kielletty</a:t>
            </a:r>
          </a:p>
        </p:txBody>
      </p:sp>
    </p:spTree>
    <p:extLst>
      <p:ext uri="{BB962C8B-B14F-4D97-AF65-F5344CB8AC3E}">
        <p14:creationId xmlns:p14="http://schemas.microsoft.com/office/powerpoint/2010/main" val="2951673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553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Kello on 13.29. Toivota hyvää loppupäivää.</a:t>
            </a:r>
          </a:p>
          <a:p>
            <a:endParaRPr lang="fi-FI"/>
          </a:p>
          <a:p>
            <a:r>
              <a:rPr lang="fi-FI"/>
              <a:t>Päätä tilaisuus klo 13.30.</a:t>
            </a:r>
          </a:p>
          <a:p>
            <a:endParaRPr lang="en-US"/>
          </a:p>
          <a:p>
            <a:r>
              <a:rPr lang="en-US"/>
              <a:t>Hyvin </a:t>
            </a:r>
            <a:r>
              <a:rPr lang="en-US" err="1"/>
              <a:t>tehty</a:t>
            </a:r>
            <a:r>
              <a:rPr lang="en-US"/>
              <a:t>! </a:t>
            </a:r>
            <a:r>
              <a:rPr lang="en-US" err="1"/>
              <a:t>Kiitä</a:t>
            </a:r>
            <a:r>
              <a:rPr lang="en-US"/>
              <a:t> </a:t>
            </a:r>
            <a:r>
              <a:rPr lang="en-US" err="1"/>
              <a:t>itseäsi</a:t>
            </a:r>
            <a:r>
              <a:rPr lang="en-US"/>
              <a:t> </a:t>
            </a:r>
            <a:r>
              <a:rPr lang="en-US" err="1"/>
              <a:t>hyvästä</a:t>
            </a:r>
            <a:r>
              <a:rPr lang="en-US"/>
              <a:t> </a:t>
            </a:r>
            <a:r>
              <a:rPr lang="en-US" err="1"/>
              <a:t>työstä</a:t>
            </a:r>
            <a:r>
              <a:rPr lang="en-US"/>
              <a:t>!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B2497-B4B3-4878-9209-9753D80BD287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0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CD12DB6F-08E1-684C-8A1E-B4D8AECCFFC0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b="1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205233-99EB-46DF-99F8-5F81C0C7F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F027B58-C2A3-984F-90CA-F26818E3E27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056E5D-7848-5B4A-B9C0-30BC6F991C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674" y="0"/>
            <a:ext cx="8950326" cy="6857999"/>
          </a:xfrm>
          <a:custGeom>
            <a:avLst/>
            <a:gdLst>
              <a:gd name="connsiteX0" fmla="*/ 0 w 8950326"/>
              <a:gd name="connsiteY0" fmla="*/ 0 h 6857999"/>
              <a:gd name="connsiteX1" fmla="*/ 8950326 w 8950326"/>
              <a:gd name="connsiteY1" fmla="*/ 0 h 6857999"/>
              <a:gd name="connsiteX2" fmla="*/ 8950326 w 8950326"/>
              <a:gd name="connsiteY2" fmla="*/ 6857999 h 6857999"/>
              <a:gd name="connsiteX3" fmla="*/ 3205103 w 8950326"/>
              <a:gd name="connsiteY3" fmla="*/ 6857999 h 6857999"/>
              <a:gd name="connsiteX4" fmla="*/ 3245666 w 8950326"/>
              <a:gd name="connsiteY4" fmla="*/ 6562460 h 6857999"/>
              <a:gd name="connsiteX5" fmla="*/ 3138685 w 8950326"/>
              <a:gd name="connsiteY5" fmla="*/ 4435892 h 6857999"/>
              <a:gd name="connsiteX6" fmla="*/ 0 w 8950326"/>
              <a:gd name="connsiteY6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0326" h="6857999">
                <a:moveTo>
                  <a:pt x="0" y="0"/>
                </a:moveTo>
                <a:lnTo>
                  <a:pt x="8950326" y="0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FI"/>
              <a:t>Click to add picture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3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5D1A79D5-E596-0F47-A204-F0C54E62BF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42474" y="1"/>
            <a:ext cx="9849526" cy="6857999"/>
          </a:xfrm>
          <a:custGeom>
            <a:avLst/>
            <a:gdLst>
              <a:gd name="connsiteX0" fmla="*/ 0 w 9849526"/>
              <a:gd name="connsiteY0" fmla="*/ 0 h 6857999"/>
              <a:gd name="connsiteX1" fmla="*/ 6736212 w 9849526"/>
              <a:gd name="connsiteY1" fmla="*/ 0 h 6857999"/>
              <a:gd name="connsiteX2" fmla="*/ 8950326 w 9849526"/>
              <a:gd name="connsiteY2" fmla="*/ 0 h 6857999"/>
              <a:gd name="connsiteX3" fmla="*/ 8950327 w 9849526"/>
              <a:gd name="connsiteY3" fmla="*/ 0 h 6857999"/>
              <a:gd name="connsiteX4" fmla="*/ 9849526 w 9849526"/>
              <a:gd name="connsiteY4" fmla="*/ 0 h 6857999"/>
              <a:gd name="connsiteX5" fmla="*/ 9849526 w 9849526"/>
              <a:gd name="connsiteY5" fmla="*/ 6857999 h 6857999"/>
              <a:gd name="connsiteX6" fmla="*/ 8950327 w 9849526"/>
              <a:gd name="connsiteY6" fmla="*/ 6857999 h 6857999"/>
              <a:gd name="connsiteX7" fmla="*/ 8950326 w 9849526"/>
              <a:gd name="connsiteY7" fmla="*/ 6857999 h 6857999"/>
              <a:gd name="connsiteX8" fmla="*/ 6736212 w 9849526"/>
              <a:gd name="connsiteY8" fmla="*/ 6857999 h 6857999"/>
              <a:gd name="connsiteX9" fmla="*/ 3205104 w 9849526"/>
              <a:gd name="connsiteY9" fmla="*/ 6857999 h 6857999"/>
              <a:gd name="connsiteX10" fmla="*/ 3245666 w 9849526"/>
              <a:gd name="connsiteY10" fmla="*/ 6562460 h 6857999"/>
              <a:gd name="connsiteX11" fmla="*/ 3138686 w 9849526"/>
              <a:gd name="connsiteY11" fmla="*/ 4435892 h 6857999"/>
              <a:gd name="connsiteX12" fmla="*/ 0 w 9849526"/>
              <a:gd name="connsiteY12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49526" h="6857999">
                <a:moveTo>
                  <a:pt x="0" y="0"/>
                </a:moveTo>
                <a:lnTo>
                  <a:pt x="6736212" y="0"/>
                </a:lnTo>
                <a:lnTo>
                  <a:pt x="8950326" y="0"/>
                </a:lnTo>
                <a:lnTo>
                  <a:pt x="8950327" y="0"/>
                </a:lnTo>
                <a:lnTo>
                  <a:pt x="9849526" y="0"/>
                </a:lnTo>
                <a:lnTo>
                  <a:pt x="9849526" y="6857999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6736212" y="6857999"/>
                </a:lnTo>
                <a:lnTo>
                  <a:pt x="3205104" y="6857999"/>
                </a:lnTo>
                <a:lnTo>
                  <a:pt x="3245666" y="6562460"/>
                </a:lnTo>
                <a:cubicBezTo>
                  <a:pt x="3324794" y="5869612"/>
                  <a:pt x="3294509" y="5154819"/>
                  <a:pt x="3138686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FI"/>
              <a:t>Click to add picture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6" y="1798638"/>
            <a:ext cx="3752850" cy="3173412"/>
          </a:xfrm>
        </p:spPr>
        <p:txBody>
          <a:bodyPr anchor="ctr" anchorCtr="0"/>
          <a:lstStyle>
            <a:lvl1pPr algn="l">
              <a:defRPr sz="30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CB1627E-AACB-144C-AB31-B007425D8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3F42063-94E9-B94D-86E6-91DB7B19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2F7AFB-EE23-FF42-BB6E-32F80C5F27B5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0229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8815317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3F42063-94E9-B94D-86E6-91DB7B193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16883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3" name="Kuva 8">
            <a:extLst>
              <a:ext uri="{FF2B5EF4-FFF2-40B4-BE49-F238E27FC236}">
                <a16:creationId xmlns:a16="http://schemas.microsoft.com/office/drawing/2014/main" id="{21F35810-4566-7B40-8FC4-F9FD703DA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173B523A-05C5-E84B-A3AB-36D3D40D9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3949675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CC8581F2-4AD2-2E46-976D-94BD13081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6F151-B780-A642-B0DF-C4996B69CE0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4C3AD89-2E71-4B4A-BFB0-F7B836D81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1994108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C9A493A-8A27-D14D-AE7E-2A282CBF4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25625"/>
            <a:ext cx="9579768" cy="409892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90C7E61-D58D-4345-9B1C-4C073798C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CC8581F2-4AD2-2E46-976D-94BD130811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F4C3AD89-2E71-4B4A-BFB0-F7B836D81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82483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2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>
            <a:extLst>
              <a:ext uri="{FF2B5EF4-FFF2-40B4-BE49-F238E27FC236}">
                <a16:creationId xmlns:a16="http://schemas.microsoft.com/office/drawing/2014/main" id="{0EB44E9B-9058-CC43-A244-F500EDCC3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7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D58E5FC2-9FA3-9947-B0CA-C2023751100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DEA87BD-E2B0-4DF5-A609-1F755011D2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34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2 riviä ja 2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BFD79ED3-EC3C-E24C-8553-F78A8490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66FBAF-6524-AF4B-82C8-E42BFC91C48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56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2 riviä ja 2 sisältö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17ECE4-2033-43CE-B2D7-BFD56AEC8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BFD79ED3-EC3C-E24C-8553-F78A84900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08B55A-18BB-D242-9700-715832973356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10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8">
            <a:extLst>
              <a:ext uri="{FF2B5EF4-FFF2-40B4-BE49-F238E27FC236}">
                <a16:creationId xmlns:a16="http://schemas.microsoft.com/office/drawing/2014/main" id="{ED803978-A867-D743-8D78-4982E8D09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40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708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2 sisältö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E5565-1CCE-304C-B8E1-E21C83CE556A}"/>
              </a:ext>
            </a:extLst>
          </p:cNvPr>
          <p:cNvCxnSpPr>
            <a:cxnSpLocks/>
          </p:cNvCxnSpPr>
          <p:nvPr userDrawn="1"/>
        </p:nvCxnSpPr>
        <p:spPr>
          <a:xfrm>
            <a:off x="6078662" y="1739906"/>
            <a:ext cx="0" cy="388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0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2F70740D-3C21-0C49-A9B4-3053C61F0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7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83BB4E6F-DBFD-5A4E-9329-A5DE7646B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E9F7A-37F6-EE4E-A549-576A3C0B3DE5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59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vasen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8C143927-7CFE-0849-B3D2-91B6E79DE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2F70740D-3C21-0C49-A9B4-3053C61F0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2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52E9CA7-EAA2-024C-9B5C-8E321892109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61559A2-F2E9-4340-BC1A-DC9B56064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3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vasen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45021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40AB41A2-7DB0-6640-A773-92FD5E858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71B14961-7809-534C-A9D9-D856DF280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010263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74B4BBD6-409F-7A4A-8862-114FDD72F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472A7-D31D-F444-83B5-41D8254499D3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F34DEF78-0EC8-8049-B86F-2F61FCB85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1861395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sisältö oikea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439F1D9-7695-1A45-AE25-2FD8B9A33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D0AA420A-7D65-7647-A912-B678B3EBB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88093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</p:spTree>
    <p:extLst>
      <p:ext uri="{BB962C8B-B14F-4D97-AF65-F5344CB8AC3E}">
        <p14:creationId xmlns:p14="http://schemas.microsoft.com/office/powerpoint/2010/main" val="2698844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9415394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40AB41A2-7DB0-6640-A773-92FD5E858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1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74B4BBD6-409F-7A4A-8862-114FDD72F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472A7-D31D-F444-83B5-41D8254499D3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41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 oikea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10350" y="1825625"/>
            <a:ext cx="4644000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41463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9415394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439F1D9-7695-1A45-AE25-2FD8B9A33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19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9DDE9E06-E831-3048-9914-F4ED6B62B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BCDD3A4B-AAEA-504A-A296-61A379F5F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68372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42F3701F-0B41-8C41-9364-8A0550CADB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018B14E6-3B0A-6743-8FE2-A2B8B7DD2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D59FEC9C-EC78-6A4D-8C3C-92B56FEC821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1924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E477317E-FA04-7246-9AFE-B695994CE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CD12DB6F-08E1-684C-8A1E-B4D8AECCFFC0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A205233-99EB-46DF-99F8-5F81C0C7F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22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9DDE9E06-E831-3048-9914-F4ED6B62B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3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C3D0B64-1652-F94D-A087-0672A7DE1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68351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63551"/>
            <a:ext cx="4527401" cy="514350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C4ADF-BDF8-9546-996C-64BA5C81D950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2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8">
            <a:extLst>
              <a:ext uri="{FF2B5EF4-FFF2-40B4-BE49-F238E27FC236}">
                <a16:creationId xmlns:a16="http://schemas.microsoft.com/office/drawing/2014/main" id="{E3C66D1F-FA70-3C46-97A9-15F5C3A19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2D360C-E91E-624B-8EC9-2C23F230D17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2" name="Kuvan paikkamerkki 3">
            <a:extLst>
              <a:ext uri="{FF2B5EF4-FFF2-40B4-BE49-F238E27FC236}">
                <a16:creationId xmlns:a16="http://schemas.microsoft.com/office/drawing/2014/main" id="{42F3701F-0B41-8C41-9364-8A0550CADB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F6CE8478-4270-D143-8B0F-E9D64A3423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600200"/>
            <a:ext cx="4203551" cy="432435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69101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075FB-6888-E34B-A111-026CA2371B9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08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748E7-65BC-4636-AB75-C9E4F6FDCE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95D85-D156-DA4F-98C5-1E7938E920B8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33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kuva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D6107FF3-048C-4778-BCD5-E03C0BD690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88900" indent="177800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6C3D0B64-1652-F94D-A087-0672A7DE1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39A73-3B92-F54B-813B-6DFBA2123BB2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37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1 rivi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269136"/>
            <a:ext cx="4780737" cy="263434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265714"/>
            <a:ext cx="4775029" cy="2632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CA5A039C-3676-224B-956E-4D7141729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D9ACD74-5E57-3747-B4FA-A6AB7DCABC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6"/>
            <a:ext cx="4775041" cy="32708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en-FI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81FE3E27-2130-B24C-9E2D-9305DC24D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32476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fi-FI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744C1CC-6DCB-B74B-9240-8D3D0EF274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964068C-A408-8E4C-8EE8-211ABEAAE1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973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2 riviä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621947"/>
            <a:ext cx="4780737" cy="22815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621974"/>
            <a:ext cx="4775029" cy="22760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07FED1F5-8B5E-C849-95F8-22C2E7C17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5DE6FA4-9348-6249-9727-8D28A3DF24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AC7EC13-9376-194B-8096-A619BF5295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7CDDD3-7742-C540-B630-AB4131332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771125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20" name="Otsikko 1">
            <a:extLst>
              <a:ext uri="{FF2B5EF4-FFF2-40B4-BE49-F238E27FC236}">
                <a16:creationId xmlns:a16="http://schemas.microsoft.com/office/drawing/2014/main" id="{AB183F9B-98A9-B64D-9B1F-4BAD4C906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7656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045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3 riviä, kaksi sisältö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907576"/>
            <a:ext cx="4780737" cy="199590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E71CCDA-A8D9-44C6-9B7D-159B332E31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903673"/>
            <a:ext cx="4775029" cy="199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0" name="Kuva 8">
            <a:extLst>
              <a:ext uri="{FF2B5EF4-FFF2-40B4-BE49-F238E27FC236}">
                <a16:creationId xmlns:a16="http://schemas.microsoft.com/office/drawing/2014/main" id="{5901B36B-49DB-0042-A2B3-CB33F9EED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056FD7F-1BBB-D84D-AB4F-7B570BA37A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42251694-03A4-1A45-8D17-C7797CC4138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579303F-963B-D947-8B5C-087B9E31C6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113047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A523327-EECA-954B-8C2C-AA8E2292A9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29"/>
            <a:ext cx="4780737" cy="112247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36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52E9CA7-EAA2-024C-9B5C-8E321892109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61559A2-F2E9-4340-BC1A-DC9B56064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63" y="2953511"/>
            <a:ext cx="4090424" cy="6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20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1 rivi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9867E76-F63C-C943-B3CA-9A3053D294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A39E43E-F729-9B49-B2BD-8AE309C109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556FAD25-8618-1344-9A1F-30F1932F7F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269136"/>
            <a:ext cx="4780737" cy="263434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DAB3E70E-6A94-7E44-B4C5-9A7C9D689C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265714"/>
            <a:ext cx="4775029" cy="263235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D40A54C-089F-C64C-BBCD-6A406A297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6"/>
            <a:ext cx="4775041" cy="32708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en-FI"/>
          </a:p>
        </p:txBody>
      </p:sp>
      <p:sp>
        <p:nvSpPr>
          <p:cNvPr id="21" name="Otsikko 1">
            <a:extLst>
              <a:ext uri="{FF2B5EF4-FFF2-40B4-BE49-F238E27FC236}">
                <a16:creationId xmlns:a16="http://schemas.microsoft.com/office/drawing/2014/main" id="{434421A8-99A8-BB4D-8ACD-9899889FB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324766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189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2 riviä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BF73881-884E-C64C-B61C-F1CE6E5E9E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7D91233-933E-5D45-8D6E-309A0145F0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BBB2F25-A8BA-3A40-BB85-635C4695FC5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621947"/>
            <a:ext cx="4780737" cy="22815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9D378955-CCDD-0F45-B466-74AB258491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621974"/>
            <a:ext cx="4775029" cy="227609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C4B1D26-2015-9142-8DD8-50E68C6D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771125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224B3C7F-F865-CF49-AA94-63B8F1EC6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30"/>
            <a:ext cx="4780737" cy="7656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634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, otsikko 3 riviä, kaksi sisältö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5B6B90E3-9D73-634D-B1AA-0AAC3BEE0CA0}"/>
              </a:ext>
            </a:extLst>
          </p:cNvPr>
          <p:cNvSpPr/>
          <p:nvPr userDrawn="1"/>
        </p:nvSpPr>
        <p:spPr>
          <a:xfrm>
            <a:off x="8193471" y="0"/>
            <a:ext cx="3998528" cy="3007974"/>
          </a:xfrm>
          <a:custGeom>
            <a:avLst/>
            <a:gdLst>
              <a:gd name="connsiteX0" fmla="*/ 0 w 3998528"/>
              <a:gd name="connsiteY0" fmla="*/ 0 h 3007974"/>
              <a:gd name="connsiteX1" fmla="*/ 3998528 w 3998528"/>
              <a:gd name="connsiteY1" fmla="*/ 0 h 3007974"/>
              <a:gd name="connsiteX2" fmla="*/ 3998528 w 3998528"/>
              <a:gd name="connsiteY2" fmla="*/ 3007974 h 3007974"/>
              <a:gd name="connsiteX3" fmla="*/ 3679007 w 3998528"/>
              <a:gd name="connsiteY3" fmla="*/ 2801086 h 3007974"/>
              <a:gd name="connsiteX4" fmla="*/ 603598 w 3998528"/>
              <a:gd name="connsiteY4" fmla="*/ 522849 h 3007974"/>
              <a:gd name="connsiteX5" fmla="*/ 0 w 3998528"/>
              <a:gd name="connsiteY5" fmla="*/ 0 h 3007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8528" h="3007974">
                <a:moveTo>
                  <a:pt x="0" y="0"/>
                </a:moveTo>
                <a:lnTo>
                  <a:pt x="3998528" y="0"/>
                </a:lnTo>
                <a:lnTo>
                  <a:pt x="3998528" y="3007974"/>
                </a:lnTo>
                <a:lnTo>
                  <a:pt x="3679007" y="2801086"/>
                </a:lnTo>
                <a:cubicBezTo>
                  <a:pt x="2613208" y="2094953"/>
                  <a:pt x="1586741" y="1334211"/>
                  <a:pt x="603598" y="5228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98C6A-9FDD-004B-A702-BE11F1D593AD}"/>
              </a:ext>
            </a:extLst>
          </p:cNvPr>
          <p:cNvCxnSpPr>
            <a:cxnSpLocks/>
          </p:cNvCxnSpPr>
          <p:nvPr userDrawn="1"/>
        </p:nvCxnSpPr>
        <p:spPr>
          <a:xfrm>
            <a:off x="6075814" y="2514600"/>
            <a:ext cx="0" cy="3484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748E01-AB82-374A-9216-119823BE42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F3B1F58-DD5D-2444-B109-4A5EF68F403E}"/>
              </a:ext>
            </a:extLst>
          </p:cNvPr>
          <p:cNvSpPr/>
          <p:nvPr userDrawn="1"/>
        </p:nvSpPr>
        <p:spPr>
          <a:xfrm>
            <a:off x="0" y="0"/>
            <a:ext cx="5823145" cy="2257928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86FE4D3-CA2A-0041-BFC9-0BCEB3251A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00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1E231AE-E06D-CB4A-95E1-56715CFF6C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72275" y="357188"/>
            <a:ext cx="4779963" cy="222726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715E2A3-C0E5-FC49-BBF7-FF13A66CFF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0075" y="3907576"/>
            <a:ext cx="4780737" cy="199590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AE6D901-B9C9-7B4D-9F0A-63CC7621C3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76512" y="3903673"/>
            <a:ext cx="4775029" cy="1994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B92E028-9F0C-694A-840D-7C13DA1B33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512" y="2661015"/>
            <a:ext cx="4775041" cy="1130470"/>
          </a:xfrm>
        </p:spPr>
        <p:txBody>
          <a:bodyPr/>
          <a:lstStyle>
            <a:lvl1pPr marL="7938" indent="-7938">
              <a:buNone/>
              <a:tabLst/>
              <a:defRPr sz="2400" b="1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en-FI"/>
          </a:p>
        </p:txBody>
      </p:sp>
      <p:sp>
        <p:nvSpPr>
          <p:cNvPr id="19" name="Otsikko 1">
            <a:extLst>
              <a:ext uri="{FF2B5EF4-FFF2-40B4-BE49-F238E27FC236}">
                <a16:creationId xmlns:a16="http://schemas.microsoft.com/office/drawing/2014/main" id="{8BBA6403-6E3D-4345-BEC4-75D33FA114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5" y="2663329"/>
            <a:ext cx="4780737" cy="1122473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otsikon</a:t>
            </a:r>
            <a:r>
              <a:rPr lang="en-GB"/>
              <a:t> </a:t>
            </a:r>
            <a:r>
              <a:rPr lang="en-GB" err="1"/>
              <a:t>perustyylejä</a:t>
            </a:r>
            <a:br>
              <a:rPr lang="en-GB"/>
            </a:br>
            <a:r>
              <a:rPr lang="en-GB"/>
              <a:t>2 </a:t>
            </a:r>
            <a:r>
              <a:rPr lang="en-GB" err="1"/>
              <a:t>riviä</a:t>
            </a:r>
            <a:br>
              <a:rPr lang="en-GB"/>
            </a:br>
            <a:r>
              <a:rPr lang="en-GB"/>
              <a:t>3 </a:t>
            </a:r>
            <a:r>
              <a:rPr lang="en-GB" err="1"/>
              <a:t>riviä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37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3E52F1C-81A2-1B4F-951B-B8CBBA9EEB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60EF028-CA05-7D49-9D5F-973F05213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072764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8127624-E118-E441-BCF0-EC145D63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3DC6F5-52D7-C345-BDC2-35FD7F058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CBE14E4-B8CF-7241-A0AC-96068E8F2C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758508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7B8DCA9-76B9-6841-9E19-28BB9B6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7E1F77C-F7D4-F548-B884-472384EF1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386956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AFD34CD-A854-EB43-B53B-3F38AE4B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AA6FAF0-EFC9-E248-9C92-05F9259248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96861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mobiili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DE41F88-FEDF-8240-9F65-FF93E571F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0D529C8-5F55-B24C-A3F9-E37213C62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62ECCA0-ED93-764E-9669-F6F236CFD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50709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1 rivi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3E52F1C-81A2-1B4F-951B-B8CBBA9EEB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400175"/>
            <a:ext cx="4203551" cy="45243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51365-68D0-E34D-9213-F257F49E588B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5036BF5-0E72-5941-B164-791D60317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8126894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8127624-E118-E441-BCF0-EC145D63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36925" cy="45415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3DC6F5-52D7-C345-BDC2-35FD7F058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076" y="946022"/>
            <a:ext cx="4536926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8CBE14E4-B8CF-7241-A0AC-96068E8F2C6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4203551" cy="3708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FF7DB-0982-DD4B-B140-FE3EAE6C846A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2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10DC8716-462A-0740-A6D2-DCCA54C23C4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4E4411-83B3-4B00-848F-6452904C3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10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7B8DCA9-76B9-6841-9E19-28BB9B66B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7E1F77C-F7D4-F548-B884-472384EF1B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1885949"/>
            <a:ext cx="4203551" cy="40386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6DC99-780E-5344-ABE2-37EDA74B2F10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23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AFD34CD-A854-EB43-B53B-3F38AE4B65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1359347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AA6FAF0-EFC9-E248-9C92-05F9259248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245171"/>
            <a:ext cx="4203551" cy="367937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93C6A-C145-FB45-B0A3-60DC9141E017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00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 riviä, sisältö ja mobiili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97E-11B3-8F42-82DD-82CDD4B249CE}"/>
              </a:ext>
            </a:extLst>
          </p:cNvPr>
          <p:cNvSpPr/>
          <p:nvPr userDrawn="1"/>
        </p:nvSpPr>
        <p:spPr>
          <a:xfrm>
            <a:off x="5885262" y="2"/>
            <a:ext cx="6306738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5B91CD-E7FA-1149-9D4E-AFFC5E49A7AF}"/>
              </a:ext>
            </a:extLst>
          </p:cNvPr>
          <p:cNvSpPr/>
          <p:nvPr userDrawn="1"/>
        </p:nvSpPr>
        <p:spPr>
          <a:xfrm>
            <a:off x="8147019" y="1610466"/>
            <a:ext cx="4044981" cy="5247534"/>
          </a:xfrm>
          <a:custGeom>
            <a:avLst/>
            <a:gdLst>
              <a:gd name="connsiteX0" fmla="*/ 450719 w 4044981"/>
              <a:gd name="connsiteY0" fmla="*/ 0 h 5247534"/>
              <a:gd name="connsiteX1" fmla="*/ 4044981 w 4044981"/>
              <a:gd name="connsiteY1" fmla="*/ 0 h 5247534"/>
              <a:gd name="connsiteX2" fmla="*/ 4044981 w 4044981"/>
              <a:gd name="connsiteY2" fmla="*/ 5247534 h 5247534"/>
              <a:gd name="connsiteX3" fmla="*/ 0 w 4044981"/>
              <a:gd name="connsiteY3" fmla="*/ 5247534 h 5247534"/>
              <a:gd name="connsiteX4" fmla="*/ 0 w 4044981"/>
              <a:gd name="connsiteY4" fmla="*/ 450719 h 5247534"/>
              <a:gd name="connsiteX5" fmla="*/ 450719 w 4044981"/>
              <a:gd name="connsiteY5" fmla="*/ 0 h 524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4981" h="5247534">
                <a:moveTo>
                  <a:pt x="450719" y="0"/>
                </a:moveTo>
                <a:lnTo>
                  <a:pt x="4044981" y="0"/>
                </a:lnTo>
                <a:lnTo>
                  <a:pt x="4044981" y="5247534"/>
                </a:lnTo>
                <a:lnTo>
                  <a:pt x="0" y="5247534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AC4C230B-26A9-6243-9B67-7FDEA9267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-1" r="-1" b="64917"/>
          <a:stretch/>
        </p:blipFill>
        <p:spPr>
          <a:xfrm rot="16200000">
            <a:off x="7730989" y="2396986"/>
            <a:ext cx="5065778" cy="3856250"/>
          </a:xfrm>
          <a:prstGeom prst="rect">
            <a:avLst/>
          </a:prstGeom>
        </p:spPr>
      </p:pic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E143B77-EB0D-9F43-9B25-7E2C8BC454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7226" y="2283606"/>
            <a:ext cx="2884774" cy="4574394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7B57B62-95FE-A347-9327-7212CCD688CE}"/>
              </a:ext>
            </a:extLst>
          </p:cNvPr>
          <p:cNvSpPr/>
          <p:nvPr userDrawn="1"/>
        </p:nvSpPr>
        <p:spPr>
          <a:xfrm>
            <a:off x="6176384" y="433144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4" name="Picture 23" descr="A close up of a computer&#10;&#10;Description automatically generated">
            <a:extLst>
              <a:ext uri="{FF2B5EF4-FFF2-40B4-BE49-F238E27FC236}">
                <a16:creationId xmlns:a16="http://schemas.microsoft.com/office/drawing/2014/main" id="{12402BAF-563C-8C47-ADA6-4B2478FB46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54" y="583693"/>
            <a:ext cx="2768599" cy="5554557"/>
          </a:xfrm>
          <a:prstGeom prst="rect">
            <a:avLst/>
          </a:prstGeom>
        </p:spPr>
      </p:pic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67DF44FF-AD53-E54F-80BB-0D8A0B7C9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6684" y="1224057"/>
            <a:ext cx="2404400" cy="4273272"/>
          </a:xfrm>
        </p:spPr>
        <p:txBody>
          <a:bodyPr/>
          <a:lstStyle/>
          <a:p>
            <a:r>
              <a:rPr lang="en-FI"/>
              <a:t>Lisää kuva klikkaamalla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0D529C8-5F55-B24C-A3F9-E37213C62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4527401" cy="2078943"/>
          </a:xfrm>
        </p:spPr>
        <p:txBody>
          <a:bodyPr/>
          <a:lstStyle/>
          <a:p>
            <a:r>
              <a:rPr lang="fi-FI"/>
              <a:t>Muokkaa otsikon perustyylejä klikkaamalla tästä tekstikentästä</a:t>
            </a:r>
            <a:br>
              <a:rPr lang="fi-FI"/>
            </a:br>
            <a:r>
              <a:rPr lang="fi-FI"/>
              <a:t>4 riviä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562ECCA0-ED93-764E-9669-F6F236CFDC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3926" y="2555193"/>
            <a:ext cx="4203551" cy="336935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3E4D7-90F2-9A4A-AA01-17F57CCC9AA4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09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 riviä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66874"/>
            <a:ext cx="12192000" cy="51911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7800" indent="179388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37C29FA5-5CD3-0A49-BCD9-54E330E0E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94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3">
            <a:extLst>
              <a:ext uri="{FF2B5EF4-FFF2-40B4-BE49-F238E27FC236}">
                <a16:creationId xmlns:a16="http://schemas.microsoft.com/office/drawing/2014/main" id="{0ECD5345-B390-47DB-8286-9AC8C827566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66874"/>
            <a:ext cx="12192000" cy="51911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177800" indent="179388"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fi-FI"/>
              <a:t>Lisää kuva klikkaamalla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DC06D9-BF88-44C2-9806-D43973A2F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1"/>
            <a:ext cx="9877222" cy="469772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4" name="Kuva 8">
            <a:extLst>
              <a:ext uri="{FF2B5EF4-FFF2-40B4-BE49-F238E27FC236}">
                <a16:creationId xmlns:a16="http://schemas.microsoft.com/office/drawing/2014/main" id="{37C29FA5-5CD3-0A49-BCD9-54E330E0E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2AA8255-7B18-0A41-B0BD-7EBB717E23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62996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3E46D4B-FFC1-CC4F-BA5F-186E72314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832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2C6EA-A47A-D746-9FC0-AFEB94A1BF01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49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tsikko 2 rivi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5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2 riviä + logo1 + työsuojelurekist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5" name="Kuva 8">
            <a:extLst>
              <a:ext uri="{FF2B5EF4-FFF2-40B4-BE49-F238E27FC236}">
                <a16:creationId xmlns:a16="http://schemas.microsoft.com/office/drawing/2014/main" id="{23E46D4B-FFC1-CC4F-BA5F-186E72314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53E71A-C645-B94D-A00D-65AEB1270F4E}"/>
              </a:ext>
            </a:extLst>
          </p:cNvPr>
          <p:cNvSpPr>
            <a:spLocks noChangeAspect="1"/>
          </p:cNvSpPr>
          <p:nvPr/>
        </p:nvSpPr>
        <p:spPr>
          <a:xfrm>
            <a:off x="1379316" y="1509858"/>
            <a:ext cx="1619704" cy="16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75C1DE-BA59-AD43-88B5-63EE20009B83}"/>
              </a:ext>
            </a:extLst>
          </p:cNvPr>
          <p:cNvSpPr>
            <a:spLocks noChangeAspect="1"/>
          </p:cNvSpPr>
          <p:nvPr/>
        </p:nvSpPr>
        <p:spPr>
          <a:xfrm>
            <a:off x="3988267" y="1509858"/>
            <a:ext cx="1619704" cy="16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7A88F1-97AA-FC4D-A2B9-18C6369122E7}"/>
              </a:ext>
            </a:extLst>
          </p:cNvPr>
          <p:cNvSpPr>
            <a:spLocks noChangeAspect="1"/>
          </p:cNvSpPr>
          <p:nvPr/>
        </p:nvSpPr>
        <p:spPr>
          <a:xfrm>
            <a:off x="6578018" y="1509858"/>
            <a:ext cx="1619704" cy="16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7B59036-A90D-B143-8EEC-BE1D244C2B5C}"/>
              </a:ext>
            </a:extLst>
          </p:cNvPr>
          <p:cNvSpPr>
            <a:spLocks noChangeAspect="1"/>
          </p:cNvSpPr>
          <p:nvPr/>
        </p:nvSpPr>
        <p:spPr>
          <a:xfrm>
            <a:off x="9186969" y="1509858"/>
            <a:ext cx="1619704" cy="16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7E3E4D-C100-CE48-B2FE-CCC8F49D4670}"/>
              </a:ext>
            </a:extLst>
          </p:cNvPr>
          <p:cNvSpPr>
            <a:spLocks noChangeAspect="1"/>
          </p:cNvSpPr>
          <p:nvPr/>
        </p:nvSpPr>
        <p:spPr>
          <a:xfrm>
            <a:off x="2562896" y="3800052"/>
            <a:ext cx="1619704" cy="16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D1AD98-71A3-DC41-8F90-A5A9122BF63A}"/>
              </a:ext>
            </a:extLst>
          </p:cNvPr>
          <p:cNvSpPr>
            <a:spLocks noChangeAspect="1"/>
          </p:cNvSpPr>
          <p:nvPr/>
        </p:nvSpPr>
        <p:spPr>
          <a:xfrm>
            <a:off x="5214100" y="3800052"/>
            <a:ext cx="1619704" cy="1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9127ECE-9F31-DB4B-A27B-639425044A40}"/>
              </a:ext>
            </a:extLst>
          </p:cNvPr>
          <p:cNvSpPr>
            <a:spLocks noChangeAspect="1"/>
          </p:cNvSpPr>
          <p:nvPr/>
        </p:nvSpPr>
        <p:spPr>
          <a:xfrm>
            <a:off x="7824581" y="3800052"/>
            <a:ext cx="1619704" cy="1620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D3CE71E-C387-134D-9F50-5005F5FE9CA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70900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34EFC1B-275A-5B4B-907B-7DD8A5B1E76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70900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A388C626-A76D-5E41-8DE1-06DEA9B7A9C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988265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E562E5B0-D7C1-8041-8F9A-C76C6D56175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8265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23C6E79F-745B-914E-9037-AC314CF2F49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72075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8AF9A156-3F79-B049-9275-D99665BEDD8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572075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4" name="Text Placeholder 39">
            <a:extLst>
              <a:ext uri="{FF2B5EF4-FFF2-40B4-BE49-F238E27FC236}">
                <a16:creationId xmlns:a16="http://schemas.microsoft.com/office/drawing/2014/main" id="{02C67973-B550-5541-B9BF-8C8E288551F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189440" y="2066460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5" name="Text Placeholder 39">
            <a:extLst>
              <a:ext uri="{FF2B5EF4-FFF2-40B4-BE49-F238E27FC236}">
                <a16:creationId xmlns:a16="http://schemas.microsoft.com/office/drawing/2014/main" id="{E942B6E2-38D5-7C47-B0C8-5EC320B9CC9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189440" y="2402019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58" name="Text Placeholder 39">
            <a:extLst>
              <a:ext uri="{FF2B5EF4-FFF2-40B4-BE49-F238E27FC236}">
                <a16:creationId xmlns:a16="http://schemas.microsoft.com/office/drawing/2014/main" id="{A18514B8-45E3-EB4D-A125-D25D7C5CF81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562895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59" name="Text Placeholder 39">
            <a:extLst>
              <a:ext uri="{FF2B5EF4-FFF2-40B4-BE49-F238E27FC236}">
                <a16:creationId xmlns:a16="http://schemas.microsoft.com/office/drawing/2014/main" id="{6DD45E8F-D83A-734C-8B60-7DF6F00FAEB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562895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2" name="Text Placeholder 39">
            <a:extLst>
              <a:ext uri="{FF2B5EF4-FFF2-40B4-BE49-F238E27FC236}">
                <a16:creationId xmlns:a16="http://schemas.microsoft.com/office/drawing/2014/main" id="{6E9FCB4B-A5E7-4C4E-93B7-98BC5F626E78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213816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63" name="Text Placeholder 39">
            <a:extLst>
              <a:ext uri="{FF2B5EF4-FFF2-40B4-BE49-F238E27FC236}">
                <a16:creationId xmlns:a16="http://schemas.microsoft.com/office/drawing/2014/main" id="{DD1184CF-DE84-4A47-B539-1BDE8955947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213816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6" name="Text Placeholder 39">
            <a:extLst>
              <a:ext uri="{FF2B5EF4-FFF2-40B4-BE49-F238E27FC236}">
                <a16:creationId xmlns:a16="http://schemas.microsoft.com/office/drawing/2014/main" id="{F46BA406-208A-6D43-A2BB-BBC0A1850A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14403" y="4348265"/>
            <a:ext cx="1628119" cy="320760"/>
          </a:xfrm>
        </p:spPr>
        <p:txBody>
          <a:bodyPr/>
          <a:lstStyle>
            <a:lvl1pPr algn="ctr">
              <a:buNone/>
              <a:defRPr sz="2400" b="1"/>
            </a:lvl1pPr>
          </a:lstStyle>
          <a:p>
            <a:pPr lvl="0"/>
            <a:r>
              <a:rPr lang="en-GB" err="1"/>
              <a:t>Luku</a:t>
            </a:r>
            <a:endParaRPr lang="en-FI"/>
          </a:p>
        </p:txBody>
      </p:sp>
      <p:sp>
        <p:nvSpPr>
          <p:cNvPr id="67" name="Text Placeholder 39">
            <a:extLst>
              <a:ext uri="{FF2B5EF4-FFF2-40B4-BE49-F238E27FC236}">
                <a16:creationId xmlns:a16="http://schemas.microsoft.com/office/drawing/2014/main" id="{034D04FE-328D-664F-AD58-309559451C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14403" y="4683824"/>
            <a:ext cx="1628119" cy="320760"/>
          </a:xfrm>
        </p:spPr>
        <p:txBody>
          <a:bodyPr/>
          <a:lstStyle>
            <a:lvl1pPr algn="ctr">
              <a:buNone/>
              <a:defRPr sz="1400" b="1"/>
            </a:lvl1pPr>
          </a:lstStyle>
          <a:p>
            <a:pPr lvl="0"/>
            <a:r>
              <a:rPr lang="en-GB" err="1"/>
              <a:t>Muuttujan</a:t>
            </a:r>
            <a:r>
              <a:rPr lang="en-GB"/>
              <a:t> </a:t>
            </a:r>
            <a:r>
              <a:rPr lang="en-GB" err="1"/>
              <a:t>nimi</a:t>
            </a:r>
            <a:endParaRPr lang="en-FI"/>
          </a:p>
        </p:txBody>
      </p:sp>
      <p:sp>
        <p:nvSpPr>
          <p:cNvPr id="69" name="Text Placeholder 39">
            <a:extLst>
              <a:ext uri="{FF2B5EF4-FFF2-40B4-BE49-F238E27FC236}">
                <a16:creationId xmlns:a16="http://schemas.microsoft.com/office/drawing/2014/main" id="{862A71D8-A309-9842-9150-D096242A000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0900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0</a:t>
            </a:r>
            <a:endParaRPr lang="en-FI"/>
          </a:p>
        </p:txBody>
      </p:sp>
      <p:sp>
        <p:nvSpPr>
          <p:cNvPr id="71" name="Text Placeholder 39">
            <a:extLst>
              <a:ext uri="{FF2B5EF4-FFF2-40B4-BE49-F238E27FC236}">
                <a16:creationId xmlns:a16="http://schemas.microsoft.com/office/drawing/2014/main" id="{16B41E25-4C4D-C24B-8168-F806776A3E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88265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1</a:t>
            </a:r>
            <a:endParaRPr lang="en-FI"/>
          </a:p>
        </p:txBody>
      </p:sp>
      <p:sp>
        <p:nvSpPr>
          <p:cNvPr id="73" name="Text Placeholder 39">
            <a:extLst>
              <a:ext uri="{FF2B5EF4-FFF2-40B4-BE49-F238E27FC236}">
                <a16:creationId xmlns:a16="http://schemas.microsoft.com/office/drawing/2014/main" id="{3A1BF790-5468-D341-969E-60972CD7FF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0464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2</a:t>
            </a:r>
            <a:endParaRPr lang="en-FI"/>
          </a:p>
        </p:txBody>
      </p:sp>
      <p:sp>
        <p:nvSpPr>
          <p:cNvPr id="75" name="Text Placeholder 39">
            <a:extLst>
              <a:ext uri="{FF2B5EF4-FFF2-40B4-BE49-F238E27FC236}">
                <a16:creationId xmlns:a16="http://schemas.microsoft.com/office/drawing/2014/main" id="{58740E07-5EF6-2343-A904-01B3170190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7829" y="3224140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3</a:t>
            </a:r>
            <a:endParaRPr lang="en-FI"/>
          </a:p>
        </p:txBody>
      </p:sp>
      <p:sp>
        <p:nvSpPr>
          <p:cNvPr id="77" name="Text Placeholder 39">
            <a:extLst>
              <a:ext uri="{FF2B5EF4-FFF2-40B4-BE49-F238E27FC236}">
                <a16:creationId xmlns:a16="http://schemas.microsoft.com/office/drawing/2014/main" id="{193A5CE2-5E1C-5245-8192-66A6DB7F2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9248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4</a:t>
            </a:r>
            <a:endParaRPr lang="en-FI"/>
          </a:p>
        </p:txBody>
      </p:sp>
      <p:sp>
        <p:nvSpPr>
          <p:cNvPr id="79" name="Text Placeholder 39">
            <a:extLst>
              <a:ext uri="{FF2B5EF4-FFF2-40B4-BE49-F238E27FC236}">
                <a16:creationId xmlns:a16="http://schemas.microsoft.com/office/drawing/2014/main" id="{18A91D46-E5D7-1B4F-BA89-231B4CC9F0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13057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5</a:t>
            </a:r>
            <a:endParaRPr lang="en-FI"/>
          </a:p>
        </p:txBody>
      </p:sp>
      <p:sp>
        <p:nvSpPr>
          <p:cNvPr id="81" name="Text Placeholder 39">
            <a:extLst>
              <a:ext uri="{FF2B5EF4-FFF2-40B4-BE49-F238E27FC236}">
                <a16:creationId xmlns:a16="http://schemas.microsoft.com/office/drawing/2014/main" id="{B02DD16F-5B6F-4C4C-B210-A776B002AC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05255" y="5505945"/>
            <a:ext cx="1628119" cy="320760"/>
          </a:xfrm>
        </p:spPr>
        <p:txBody>
          <a:bodyPr/>
          <a:lstStyle>
            <a:lvl1pPr algn="ctr">
              <a:buNone/>
              <a:defRPr sz="1600" b="0"/>
            </a:lvl1pPr>
          </a:lstStyle>
          <a:p>
            <a:pPr lvl="0"/>
            <a:r>
              <a:rPr lang="en-GB" err="1"/>
              <a:t>Luokka</a:t>
            </a:r>
            <a:r>
              <a:rPr lang="en-GB"/>
              <a:t> 6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130289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Otsikko 2 riviä + logo3 + kuvitu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3FCEE68-B866-554C-A803-192AA7A6D085}"/>
              </a:ext>
            </a:extLst>
          </p:cNvPr>
          <p:cNvGrpSpPr/>
          <p:nvPr userDrawn="1"/>
        </p:nvGrpSpPr>
        <p:grpSpPr>
          <a:xfrm>
            <a:off x="-275161" y="341208"/>
            <a:ext cx="7123082" cy="6858000"/>
            <a:chOff x="-275161" y="341208"/>
            <a:chExt cx="7123082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828C2C-0611-D24E-AC0C-34FDDC917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0079" y="341208"/>
              <a:ext cx="6858000" cy="6858000"/>
            </a:xfrm>
            <a:prstGeom prst="rect">
              <a:avLst/>
            </a:prstGeom>
          </p:spPr>
        </p:pic>
        <p:sp>
          <p:nvSpPr>
            <p:cNvPr id="7" name="Content Placeholder 12">
              <a:extLst>
                <a:ext uri="{FF2B5EF4-FFF2-40B4-BE49-F238E27FC236}">
                  <a16:creationId xmlns:a16="http://schemas.microsoft.com/office/drawing/2014/main" id="{A80F3CDE-4545-3B45-9D96-3901E9C82FA5}"/>
                </a:ext>
              </a:extLst>
            </p:cNvPr>
            <p:cNvSpPr txBox="1">
              <a:spLocks/>
            </p:cNvSpPr>
            <p:nvPr/>
          </p:nvSpPr>
          <p:spPr>
            <a:xfrm>
              <a:off x="2565049" y="136420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Yhteistoiminta</a:t>
              </a:r>
              <a:endParaRPr lang="en-GB" sz="1200"/>
            </a:p>
          </p:txBody>
        </p:sp>
        <p:sp>
          <p:nvSpPr>
            <p:cNvPr id="8" name="Content Placeholder 12">
              <a:extLst>
                <a:ext uri="{FF2B5EF4-FFF2-40B4-BE49-F238E27FC236}">
                  <a16:creationId xmlns:a16="http://schemas.microsoft.com/office/drawing/2014/main" id="{1A73DF3F-D7E5-DE4C-BFCF-65C43613FA24}"/>
                </a:ext>
              </a:extLst>
            </p:cNvPr>
            <p:cNvSpPr txBox="1">
              <a:spLocks/>
            </p:cNvSpPr>
            <p:nvPr/>
          </p:nvSpPr>
          <p:spPr>
            <a:xfrm>
              <a:off x="-275161" y="2830871"/>
              <a:ext cx="2018922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r">
                <a:buFont typeface="Franklin Gothic Book" panose="020B0503020102020204" pitchFamily="34" charset="0"/>
                <a:buNone/>
              </a:pPr>
              <a:r>
                <a:rPr lang="en-GB" sz="1200" b="1" err="1"/>
                <a:t>Vaikuttavuus</a:t>
              </a:r>
              <a:endParaRPr lang="en-GB" sz="1200"/>
            </a:p>
          </p:txBody>
        </p:sp>
        <p:sp>
          <p:nvSpPr>
            <p:cNvPr id="9" name="Content Placeholder 12">
              <a:extLst>
                <a:ext uri="{FF2B5EF4-FFF2-40B4-BE49-F238E27FC236}">
                  <a16:creationId xmlns:a16="http://schemas.microsoft.com/office/drawing/2014/main" id="{75EC93D6-9129-E043-A618-8E7FAB160BB4}"/>
                </a:ext>
              </a:extLst>
            </p:cNvPr>
            <p:cNvSpPr txBox="1">
              <a:spLocks/>
            </p:cNvSpPr>
            <p:nvPr/>
          </p:nvSpPr>
          <p:spPr>
            <a:xfrm>
              <a:off x="5039222" y="2830871"/>
              <a:ext cx="1692998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>
                <a:buFont typeface="Franklin Gothic Book" panose="020B0503020102020204" pitchFamily="34" charset="0"/>
                <a:buNone/>
              </a:pPr>
              <a:r>
                <a:rPr lang="en-GB" sz="1200" b="1" err="1"/>
                <a:t>Ajankohtaisuus</a:t>
              </a:r>
              <a:endParaRPr lang="en-GB" sz="1200"/>
            </a:p>
          </p:txBody>
        </p:sp>
        <p:sp>
          <p:nvSpPr>
            <p:cNvPr id="10" name="Content Placeholder 12">
              <a:extLst>
                <a:ext uri="{FF2B5EF4-FFF2-40B4-BE49-F238E27FC236}">
                  <a16:creationId xmlns:a16="http://schemas.microsoft.com/office/drawing/2014/main" id="{C650398D-0D03-B74D-AB1C-975252CF1348}"/>
                </a:ext>
              </a:extLst>
            </p:cNvPr>
            <p:cNvSpPr txBox="1">
              <a:spLocks/>
            </p:cNvSpPr>
            <p:nvPr/>
          </p:nvSpPr>
          <p:spPr>
            <a:xfrm>
              <a:off x="1615929" y="592016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Työvälineet</a:t>
              </a:r>
              <a:endParaRPr lang="en-GB" sz="1200"/>
            </a:p>
          </p:txBody>
        </p:sp>
        <p:sp>
          <p:nvSpPr>
            <p:cNvPr id="11" name="Content Placeholder 12">
              <a:extLst>
                <a:ext uri="{FF2B5EF4-FFF2-40B4-BE49-F238E27FC236}">
                  <a16:creationId xmlns:a16="http://schemas.microsoft.com/office/drawing/2014/main" id="{7E8F0480-C81A-6044-9857-EF62B670EF82}"/>
                </a:ext>
              </a:extLst>
            </p:cNvPr>
            <p:cNvSpPr txBox="1">
              <a:spLocks/>
            </p:cNvSpPr>
            <p:nvPr/>
          </p:nvSpPr>
          <p:spPr>
            <a:xfrm>
              <a:off x="3453783" y="5920169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Käytännönläheisyys</a:t>
              </a:r>
              <a:endParaRPr lang="en-GB" sz="1200"/>
            </a:p>
          </p:txBody>
        </p:sp>
        <p:sp>
          <p:nvSpPr>
            <p:cNvPr id="12" name="Content Placeholder 12">
              <a:extLst>
                <a:ext uri="{FF2B5EF4-FFF2-40B4-BE49-F238E27FC236}">
                  <a16:creationId xmlns:a16="http://schemas.microsoft.com/office/drawing/2014/main" id="{617B961E-08EF-E64C-A1AF-BFDEFA3E6345}"/>
                </a:ext>
              </a:extLst>
            </p:cNvPr>
            <p:cNvSpPr txBox="1">
              <a:spLocks/>
            </p:cNvSpPr>
            <p:nvPr/>
          </p:nvSpPr>
          <p:spPr>
            <a:xfrm>
              <a:off x="2565049" y="4290544"/>
              <a:ext cx="1724521" cy="27433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1pPr>
              <a:lvl2pPr marL="8953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2pPr>
              <a:lvl3pPr marL="125730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3pPr>
              <a:lvl4pPr marL="1619250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4pPr>
              <a:lvl5pPr marL="1971675" indent="-1809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SzPct val="70000"/>
                <a:buFont typeface="Franklin Gothic Book" panose="020B0503020102020204" pitchFamily="34" charset="0"/>
                <a:buChar char="•"/>
                <a:defRPr sz="1800" kern="120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indent="-133350" algn="ctr">
                <a:buFont typeface="Franklin Gothic Book" panose="020B0503020102020204" pitchFamily="34" charset="0"/>
                <a:buNone/>
              </a:pPr>
              <a:r>
                <a:rPr lang="en-GB" sz="1200" b="1" err="1"/>
                <a:t>Asiakaslähtöisyys</a:t>
              </a:r>
              <a:endParaRPr lang="en-GB" sz="1200"/>
            </a:p>
          </p:txBody>
        </p:sp>
      </p:grpSp>
    </p:spTree>
    <p:extLst>
      <p:ext uri="{BB962C8B-B14F-4D97-AF65-F5344CB8AC3E}">
        <p14:creationId xmlns:p14="http://schemas.microsoft.com/office/powerpoint/2010/main" val="66388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05F87A29-2407-1645-80A0-228E0EBE5E8C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529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Otsikko 2 riviä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8451E8-3309-C141-B629-A852627612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477" y="643466"/>
            <a:ext cx="6214533" cy="6214533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B454DF32-D489-854C-97B5-FE9233A20C42}"/>
              </a:ext>
            </a:extLst>
          </p:cNvPr>
          <p:cNvSpPr txBox="1">
            <a:spLocks/>
          </p:cNvSpPr>
          <p:nvPr userDrawn="1"/>
        </p:nvSpPr>
        <p:spPr>
          <a:xfrm>
            <a:off x="4060643" y="1207055"/>
            <a:ext cx="1724521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Toimiva</a:t>
            </a:r>
            <a:r>
              <a:rPr lang="en-GB" sz="1200" b="1"/>
              <a:t> </a:t>
            </a:r>
            <a:r>
              <a:rPr lang="en-GB" sz="1200" b="1" err="1"/>
              <a:t>työyhteisö</a:t>
            </a:r>
            <a:endParaRPr lang="en-GB" sz="1200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1252BD28-F475-F14D-8D67-13BCA0EEA1AC}"/>
              </a:ext>
            </a:extLst>
          </p:cNvPr>
          <p:cNvSpPr txBox="1">
            <a:spLocks/>
          </p:cNvSpPr>
          <p:nvPr userDrawn="1"/>
        </p:nvSpPr>
        <p:spPr>
          <a:xfrm>
            <a:off x="1100161" y="1207055"/>
            <a:ext cx="2021995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Turvallinen</a:t>
            </a:r>
            <a:r>
              <a:rPr lang="en-GB" sz="1200" b="1"/>
              <a:t> </a:t>
            </a:r>
            <a:r>
              <a:rPr lang="en-GB" sz="1200" b="1" err="1"/>
              <a:t>työympäristö</a:t>
            </a:r>
            <a:endParaRPr lang="en-GB" sz="1200"/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4925C5FC-814D-0D4F-A908-D7E7824AAED3}"/>
              </a:ext>
            </a:extLst>
          </p:cNvPr>
          <p:cNvSpPr txBox="1">
            <a:spLocks/>
          </p:cNvSpPr>
          <p:nvPr userDrawn="1"/>
        </p:nvSpPr>
        <p:spPr>
          <a:xfrm>
            <a:off x="2230559" y="6304158"/>
            <a:ext cx="2554367" cy="274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err="1"/>
              <a:t>Työsuojelun</a:t>
            </a:r>
            <a:r>
              <a:rPr lang="en-GB" sz="1200" b="1"/>
              <a:t> </a:t>
            </a:r>
            <a:r>
              <a:rPr lang="en-GB" sz="1200" b="1" err="1"/>
              <a:t>peruskoulutus</a:t>
            </a:r>
            <a:endParaRPr lang="en-GB" sz="1200"/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A297A5BF-755E-9D4E-B7AD-54F4A1A172CD}"/>
              </a:ext>
            </a:extLst>
          </p:cNvPr>
          <p:cNvSpPr txBox="1">
            <a:spLocks/>
          </p:cNvSpPr>
          <p:nvPr userDrawn="1"/>
        </p:nvSpPr>
        <p:spPr>
          <a:xfrm>
            <a:off x="2268596" y="2480649"/>
            <a:ext cx="2408221" cy="218188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b="1"/>
              <a:t>Visio</a:t>
            </a:r>
          </a:p>
          <a:p>
            <a:pPr marL="133350" indent="-133350" algn="ctr">
              <a:buFont typeface="Franklin Gothic Book" panose="020B0503020102020204" pitchFamily="34" charset="0"/>
              <a:buNone/>
            </a:pPr>
            <a:r>
              <a:rPr lang="en-GB" sz="1200" b="1" i="1">
                <a:latin typeface="Source Sans Pro Semibold" panose="020B0503030403020204" pitchFamily="34" charset="0"/>
              </a:rPr>
              <a:t>    </a:t>
            </a:r>
            <a:r>
              <a:rPr lang="en-GB" sz="1200" b="1" i="1" err="1">
                <a:latin typeface="Source Sans Pro Semibold" panose="020B0503030403020204" pitchFamily="34" charset="0"/>
              </a:rPr>
              <a:t>Kaikilla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työpaikoilla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>
                <a:latin typeface="Source Sans Pro Semibold" panose="020B0503030403020204" pitchFamily="34" charset="0"/>
              </a:rPr>
              <a:t>on </a:t>
            </a:r>
            <a:r>
              <a:rPr lang="en-GB" sz="1200" b="1" i="1" err="1">
                <a:latin typeface="Source Sans Pro Semibold" panose="020B0503030403020204" pitchFamily="34" charset="0"/>
              </a:rPr>
              <a:t>osaamista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ja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intoa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 err="1">
                <a:latin typeface="Source Sans Pro Semibold" panose="020B0503030403020204" pitchFamily="34" charset="0"/>
              </a:rPr>
              <a:t>jatkuvasti</a:t>
            </a:r>
            <a:r>
              <a:rPr lang="en-GB" sz="1200" b="1" i="1">
                <a:latin typeface="Source Sans Pro Semibold" panose="020B0503030403020204" pitchFamily="34" charset="0"/>
              </a:rPr>
              <a:t> </a:t>
            </a:r>
            <a:r>
              <a:rPr lang="en-GB" sz="1200" b="1" i="1" err="1">
                <a:latin typeface="Source Sans Pro Semibold" panose="020B0503030403020204" pitchFamily="34" charset="0"/>
              </a:rPr>
              <a:t>parantaa</a:t>
            </a:r>
            <a:br>
              <a:rPr lang="en-GB" sz="1200" b="1" i="1">
                <a:latin typeface="Source Sans Pro Semibold" panose="020B0503030403020204" pitchFamily="34" charset="0"/>
              </a:rPr>
            </a:br>
            <a:r>
              <a:rPr lang="en-GB" sz="1200" b="1" i="1" err="1">
                <a:latin typeface="Source Sans Pro Semibold" panose="020B0503030403020204" pitchFamily="34" charset="0"/>
              </a:rPr>
              <a:t>työturvallisuutta</a:t>
            </a:r>
            <a:endParaRPr lang="en-GB" sz="1200" b="1" i="1">
              <a:latin typeface="Source Sans Pro Semibold" panose="020B0503030403020204" pitchFamily="34" charset="0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E6D99D94-8FCE-CF42-8DB6-9C69024CB89A}"/>
              </a:ext>
            </a:extLst>
          </p:cNvPr>
          <p:cNvSpPr txBox="1">
            <a:spLocks/>
          </p:cNvSpPr>
          <p:nvPr userDrawn="1"/>
        </p:nvSpPr>
        <p:spPr>
          <a:xfrm>
            <a:off x="769547" y="3924073"/>
            <a:ext cx="1584355" cy="991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ctr">
              <a:buFont typeface="Franklin Gothic Book" panose="020B0503020102020204" pitchFamily="34" charset="0"/>
              <a:buNone/>
            </a:pPr>
            <a:r>
              <a:rPr lang="en-GB" sz="1200" b="1" err="1"/>
              <a:t>Vuonna</a:t>
            </a:r>
            <a:r>
              <a:rPr lang="en-GB" sz="1200" b="1"/>
              <a:t> 2021</a:t>
            </a:r>
            <a:br>
              <a:rPr lang="en-GB" sz="1200" b="1"/>
            </a:br>
            <a:r>
              <a:rPr lang="en-GB" sz="1200" b="1" err="1"/>
              <a:t>esillä</a:t>
            </a:r>
            <a:r>
              <a:rPr lang="en-GB" sz="1200" b="1"/>
              <a:t> </a:t>
            </a:r>
            <a:r>
              <a:rPr lang="en-GB" sz="1200" b="1" err="1"/>
              <a:t>myös</a:t>
            </a:r>
            <a:br>
              <a:rPr lang="en-GB" sz="1200" b="1"/>
            </a:br>
            <a:r>
              <a:rPr lang="en-GB" sz="1200" b="1" err="1"/>
              <a:t>koulutukset</a:t>
            </a:r>
            <a:br>
              <a:rPr lang="en-GB" sz="1200" b="1"/>
            </a:br>
            <a:r>
              <a:rPr lang="en-GB" sz="1200" b="1"/>
              <a:t>D, E </a:t>
            </a:r>
            <a:r>
              <a:rPr lang="en-GB" sz="1200" b="1" err="1"/>
              <a:t>ja</a:t>
            </a:r>
            <a:r>
              <a:rPr lang="en-GB" sz="1200" b="1"/>
              <a:t> F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3A9EAD22-262D-864D-996B-A2497DE51EBE}"/>
              </a:ext>
            </a:extLst>
          </p:cNvPr>
          <p:cNvSpPr txBox="1">
            <a:spLocks/>
          </p:cNvSpPr>
          <p:nvPr userDrawn="1"/>
        </p:nvSpPr>
        <p:spPr>
          <a:xfrm>
            <a:off x="4653483" y="3901160"/>
            <a:ext cx="1584355" cy="9919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8953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2573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192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971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Franklin Gothic Book" panose="020B05030201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ctr">
              <a:buFont typeface="Franklin Gothic Book" panose="020B0503020102020204" pitchFamily="34" charset="0"/>
              <a:buNone/>
            </a:pPr>
            <a:r>
              <a:rPr lang="en-GB" sz="1200" b="1" err="1"/>
              <a:t>Myös</a:t>
            </a:r>
            <a:r>
              <a:rPr lang="en-GB" sz="1200" b="1"/>
              <a:t> </a:t>
            </a:r>
            <a:r>
              <a:rPr lang="en-GB" sz="1200" b="1" err="1"/>
              <a:t>muita</a:t>
            </a:r>
            <a:r>
              <a:rPr lang="en-GB" sz="1200" b="1"/>
              <a:t>,</a:t>
            </a:r>
            <a:br>
              <a:rPr lang="en-GB" sz="1200" b="1"/>
            </a:br>
            <a:r>
              <a:rPr lang="en-GB" sz="1200" b="1" err="1"/>
              <a:t>vuosittain</a:t>
            </a:r>
            <a:r>
              <a:rPr lang="en-GB" sz="1200" b="1"/>
              <a:t> </a:t>
            </a:r>
            <a:r>
              <a:rPr lang="en-GB" sz="1200" b="1" err="1"/>
              <a:t>vaihtuvia</a:t>
            </a:r>
            <a:br>
              <a:rPr lang="en-GB" sz="1200" b="1"/>
            </a:br>
            <a:r>
              <a:rPr lang="en-GB" sz="1200" b="1" err="1"/>
              <a:t>koulutusteemoja</a:t>
            </a:r>
            <a:endParaRPr lang="en-GB" sz="1200" b="1"/>
          </a:p>
        </p:txBody>
      </p:sp>
    </p:spTree>
    <p:extLst>
      <p:ext uri="{BB962C8B-B14F-4D97-AF65-F5344CB8AC3E}">
        <p14:creationId xmlns:p14="http://schemas.microsoft.com/office/powerpoint/2010/main" val="2127709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2B189-5D4C-614B-A64C-D8664E9BD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B2BE6015-240A-894E-83E5-6C3367395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492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5985676B-BF53-8349-89C8-C9810852E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2B189-5D4C-614B-A64C-D8664E9BD0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CAAE20-C05F-CE42-A6A5-98AA5466A4B6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09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D7A0320-A9B8-174E-9553-F1480A86F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721571-F6D8-CB46-ADF1-81F8B01CC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269331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1 + 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1266569"/>
            <a:ext cx="9877222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3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2 + otsikko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1266569"/>
            <a:ext cx="9877222" cy="923925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476250"/>
            <a:ext cx="1914148" cy="454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CFB50-1322-AF4D-B8AE-4EC60AA92457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759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8">
            <a:extLst>
              <a:ext uri="{FF2B5EF4-FFF2-40B4-BE49-F238E27FC236}">
                <a16:creationId xmlns:a16="http://schemas.microsoft.com/office/drawing/2014/main" id="{B4B7899F-9583-1344-8337-6979196B5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53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1FFADCDB-FDDB-6F42-AF86-5DDA52635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ACA35F-D5B6-E243-BED8-A7CF4DA4109E}"/>
              </a:ext>
            </a:extLst>
          </p:cNvPr>
          <p:cNvSpPr txBox="1"/>
          <p:nvPr userDrawn="1"/>
        </p:nvSpPr>
        <p:spPr>
          <a:xfrm>
            <a:off x="504353" y="6366619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37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1FFADCDB-FDDB-6F42-AF86-5DDA52635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alaotsikko +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>
            <a:extLst>
              <a:ext uri="{FF2B5EF4-FFF2-40B4-BE49-F238E27FC236}">
                <a16:creationId xmlns:a16="http://schemas.microsoft.com/office/drawing/2014/main" id="{07DDD7E3-A4BC-C341-B444-CE9809F91D34}"/>
              </a:ext>
            </a:extLst>
          </p:cNvPr>
          <p:cNvSpPr/>
          <p:nvPr userDrawn="1"/>
        </p:nvSpPr>
        <p:spPr>
          <a:xfrm>
            <a:off x="6907882" y="4202872"/>
            <a:ext cx="5284117" cy="2655128"/>
          </a:xfrm>
          <a:custGeom>
            <a:avLst/>
            <a:gdLst>
              <a:gd name="connsiteX0" fmla="*/ 8100972 w 8100972"/>
              <a:gd name="connsiteY0" fmla="*/ 0 h 4070523"/>
              <a:gd name="connsiteX1" fmla="*/ 8100972 w 8100972"/>
              <a:gd name="connsiteY1" fmla="*/ 4070523 h 4070523"/>
              <a:gd name="connsiteX2" fmla="*/ 0 w 8100972"/>
              <a:gd name="connsiteY2" fmla="*/ 4070523 h 4070523"/>
              <a:gd name="connsiteX3" fmla="*/ 239636 w 8100972"/>
              <a:gd name="connsiteY3" fmla="*/ 3825305 h 4070523"/>
              <a:gd name="connsiteX4" fmla="*/ 7580159 w 8100972"/>
              <a:gd name="connsiteY4" fmla="*/ 65775 h 4070523"/>
              <a:gd name="connsiteX5" fmla="*/ 8100972 w 8100972"/>
              <a:gd name="connsiteY5" fmla="*/ 0 h 407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0972" h="4070523">
                <a:moveTo>
                  <a:pt x="8100972" y="0"/>
                </a:moveTo>
                <a:lnTo>
                  <a:pt x="8100972" y="4070523"/>
                </a:lnTo>
                <a:lnTo>
                  <a:pt x="0" y="4070523"/>
                </a:lnTo>
                <a:lnTo>
                  <a:pt x="239636" y="3825305"/>
                </a:lnTo>
                <a:cubicBezTo>
                  <a:pt x="2288812" y="1827509"/>
                  <a:pt x="4812062" y="484070"/>
                  <a:pt x="7580159" y="65775"/>
                </a:cubicBezTo>
                <a:lnTo>
                  <a:pt x="81009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3B8B537F-9F08-DD47-A65E-BC4D4CCE1A48}"/>
              </a:ext>
            </a:extLst>
          </p:cNvPr>
          <p:cNvSpPr/>
          <p:nvPr userDrawn="1"/>
        </p:nvSpPr>
        <p:spPr>
          <a:xfrm>
            <a:off x="1" y="0"/>
            <a:ext cx="4318118" cy="1674353"/>
          </a:xfrm>
          <a:custGeom>
            <a:avLst/>
            <a:gdLst>
              <a:gd name="connsiteX0" fmla="*/ 0 w 5823145"/>
              <a:gd name="connsiteY0" fmla="*/ 0 h 2257928"/>
              <a:gd name="connsiteX1" fmla="*/ 5823145 w 5823145"/>
              <a:gd name="connsiteY1" fmla="*/ 0 h 2257928"/>
              <a:gd name="connsiteX2" fmla="*/ 5668484 w 5823145"/>
              <a:gd name="connsiteY2" fmla="*/ 133970 h 2257928"/>
              <a:gd name="connsiteX3" fmla="*/ 156020 w 5823145"/>
              <a:gd name="connsiteY3" fmla="*/ 2254475 h 2257928"/>
              <a:gd name="connsiteX4" fmla="*/ 0 w 5823145"/>
              <a:gd name="connsiteY4" fmla="*/ 2257928 h 2257928"/>
              <a:gd name="connsiteX5" fmla="*/ 0 w 5823145"/>
              <a:gd name="connsiteY5" fmla="*/ 0 h 22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145" h="2257928">
                <a:moveTo>
                  <a:pt x="0" y="0"/>
                </a:moveTo>
                <a:lnTo>
                  <a:pt x="5823145" y="0"/>
                </a:lnTo>
                <a:lnTo>
                  <a:pt x="5668484" y="133970"/>
                </a:lnTo>
                <a:cubicBezTo>
                  <a:pt x="4157014" y="1381347"/>
                  <a:pt x="2245915" y="2161792"/>
                  <a:pt x="156020" y="2254475"/>
                </a:cubicBezTo>
                <a:lnTo>
                  <a:pt x="0" y="225792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6" name="Kuva 8">
            <a:extLst>
              <a:ext uri="{FF2B5EF4-FFF2-40B4-BE49-F238E27FC236}">
                <a16:creationId xmlns:a16="http://schemas.microsoft.com/office/drawing/2014/main" id="{AB782237-3BE9-084A-A5C1-1662317A4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69" y="476250"/>
            <a:ext cx="1914148" cy="454153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CD7A0320-A9B8-174E-9553-F1480A86F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D61CC3BD-92A9-A345-920F-4F9C45A29A78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2610239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12EEA88E-E463-D645-93BB-596A47D23D26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3685505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marL="228600" marR="0" indent="-2286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D430D5C0-F957-C54E-97D4-9B48EF72ACA2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53172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909BFA3E-D5E6-E345-90AA-4092CF6A5631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528438" y="13571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94813BEA-5B8A-5D49-A8F5-0E338AD697F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3167102" y="32367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B35F9FCA-1581-5A4A-B971-6576EA2CAD29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3167102" y="4896252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980779ED-084C-7B44-92DA-A775F5F103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93102" y="3236785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95610452-293A-C740-81DA-0905B67A8D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93102" y="4896252"/>
            <a:ext cx="923926" cy="924855"/>
          </a:xfrm>
          <a:prstGeom prst="ellipse">
            <a:avLst/>
          </a:prstGeom>
          <a:solidFill>
            <a:schemeClr val="tx1">
              <a:alpha val="5000"/>
            </a:schemeClr>
          </a:solidFill>
        </p:spPr>
        <p:txBody>
          <a:bodyPr/>
          <a:lstStyle>
            <a:lvl1pPr algn="ctr">
              <a:buNone/>
              <a:defRPr sz="1000"/>
            </a:lvl1pPr>
          </a:lstStyle>
          <a:p>
            <a:r>
              <a:rPr lang="en-FI"/>
              <a:t>Click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8D92DA14-C3CA-164F-B7A5-3583CE2F58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9369" y="2360919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id="{4D89ED37-4A60-4440-A9E8-61A27F3B41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94907" y="2360919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id="{550599A2-748F-5C44-8D05-7DD0F9BF53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4907" y="2635811"/>
            <a:ext cx="4645025" cy="505003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Click to edit Master text styles</a:t>
            </a:r>
            <a:endParaRPr lang="en-FI"/>
          </a:p>
          <a:p>
            <a:pPr lvl="0"/>
            <a:endParaRPr lang="en-FI"/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769700D0-0E56-8D43-86ED-0A1ED784CA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4907" y="4232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F79EF2DD-E63A-F844-B7B2-60A2270B3C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94907" y="4452968"/>
            <a:ext cx="4645025" cy="316851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id="{1798D4B0-0127-A048-B450-57A933FB84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9111" y="4232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B93F4BA9-AEFB-7B43-88F7-5CFAC2CF8B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29111" y="4452968"/>
            <a:ext cx="4645025" cy="316851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id="{311C0A91-21D6-6A45-AF3A-19043BA461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94907" y="5883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4" name="Text Placeholder 42">
            <a:extLst>
              <a:ext uri="{FF2B5EF4-FFF2-40B4-BE49-F238E27FC236}">
                <a16:creationId xmlns:a16="http://schemas.microsoft.com/office/drawing/2014/main" id="{8AD610DB-52B2-1143-A8AF-922B6C6DBC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4907" y="6103968"/>
            <a:ext cx="4645025" cy="380722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5" name="Text Placeholder 42">
            <a:extLst>
              <a:ext uri="{FF2B5EF4-FFF2-40B4-BE49-F238E27FC236}">
                <a16:creationId xmlns:a16="http://schemas.microsoft.com/office/drawing/2014/main" id="{3EB9CA48-0204-5D46-BDD1-2BBA08B7B65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29111" y="5883052"/>
            <a:ext cx="4645025" cy="212948"/>
          </a:xfrm>
        </p:spPr>
        <p:txBody>
          <a:bodyPr/>
          <a:lstStyle>
            <a:lvl1pPr algn="ctr">
              <a:buNone/>
              <a:defRPr sz="1400" b="1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6" name="Text Placeholder 42">
            <a:extLst>
              <a:ext uri="{FF2B5EF4-FFF2-40B4-BE49-F238E27FC236}">
                <a16:creationId xmlns:a16="http://schemas.microsoft.com/office/drawing/2014/main" id="{70BB09A2-80D6-F946-B025-2993BE1BE2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29111" y="6103968"/>
            <a:ext cx="4645025" cy="380722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  <p:sp>
        <p:nvSpPr>
          <p:cNvPr id="69" name="Text Placeholder 42">
            <a:extLst>
              <a:ext uri="{FF2B5EF4-FFF2-40B4-BE49-F238E27FC236}">
                <a16:creationId xmlns:a16="http://schemas.microsoft.com/office/drawing/2014/main" id="{073829FE-59B5-6947-AE91-91A881DA55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29110" y="2635811"/>
            <a:ext cx="4645025" cy="505003"/>
          </a:xfrm>
        </p:spPr>
        <p:txBody>
          <a:bodyPr/>
          <a:lstStyle>
            <a:lvl1pPr marL="7938" marR="0" indent="-7938" algn="ct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Franklin Gothic Book" panose="020B0503020102020204" pitchFamily="34" charset="0"/>
              <a:buNone/>
              <a:tabLst/>
              <a:defRPr sz="1400" b="0"/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0"/>
            <a:r>
              <a:rPr lang="en-GB"/>
              <a:t>Click to edit Master text styles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70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F027B58-C2A3-984F-90CA-F26818E3E277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D4A6B5C9-2A15-4F61-B71C-3314C18E8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58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mobi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76B82EED-B17C-8C42-98F8-BF4588E74726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13C0D35-6239-D94C-A7EE-0B64B971385D}"/>
              </a:ext>
            </a:extLst>
          </p:cNvPr>
          <p:cNvSpPr/>
          <p:nvPr userDrawn="1"/>
        </p:nvSpPr>
        <p:spPr>
          <a:xfrm>
            <a:off x="807469" y="1447113"/>
            <a:ext cx="10991849" cy="5410886"/>
          </a:xfrm>
          <a:custGeom>
            <a:avLst/>
            <a:gdLst>
              <a:gd name="connsiteX0" fmla="*/ 450719 w 10991849"/>
              <a:gd name="connsiteY0" fmla="*/ 0 h 5410886"/>
              <a:gd name="connsiteX1" fmla="*/ 10541130 w 10991849"/>
              <a:gd name="connsiteY1" fmla="*/ 0 h 5410886"/>
              <a:gd name="connsiteX2" fmla="*/ 10991849 w 10991849"/>
              <a:gd name="connsiteY2" fmla="*/ 450719 h 5410886"/>
              <a:gd name="connsiteX3" fmla="*/ 10991849 w 10991849"/>
              <a:gd name="connsiteY3" fmla="*/ 5410886 h 5410886"/>
              <a:gd name="connsiteX4" fmla="*/ 0 w 10991849"/>
              <a:gd name="connsiteY4" fmla="*/ 5410886 h 5410886"/>
              <a:gd name="connsiteX5" fmla="*/ 0 w 10991849"/>
              <a:gd name="connsiteY5" fmla="*/ 450719 h 5410886"/>
              <a:gd name="connsiteX6" fmla="*/ 450719 w 10991849"/>
              <a:gd name="connsiteY6" fmla="*/ 0 h 54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1849" h="5410886">
                <a:moveTo>
                  <a:pt x="450719" y="0"/>
                </a:moveTo>
                <a:lnTo>
                  <a:pt x="10541130" y="0"/>
                </a:lnTo>
                <a:cubicBezTo>
                  <a:pt x="10790055" y="0"/>
                  <a:pt x="10991849" y="201794"/>
                  <a:pt x="10991849" y="450719"/>
                </a:cubicBezTo>
                <a:lnTo>
                  <a:pt x="10991849" y="5410886"/>
                </a:lnTo>
                <a:lnTo>
                  <a:pt x="0" y="5410886"/>
                </a:lnTo>
                <a:lnTo>
                  <a:pt x="0" y="450719"/>
                </a:lnTo>
                <a:cubicBezTo>
                  <a:pt x="0" y="201794"/>
                  <a:pt x="201794" y="0"/>
                  <a:pt x="450719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"/>
                </a:schemeClr>
              </a:gs>
              <a:gs pos="100000">
                <a:schemeClr val="tx1">
                  <a:alpha val="10000"/>
                </a:schemeClr>
              </a:gs>
              <a:gs pos="100000">
                <a:schemeClr val="tx1">
                  <a:alpha val="10000"/>
                </a:schemeClr>
              </a:gs>
              <a:gs pos="99000">
                <a:schemeClr val="tx1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BEC871-8B80-F24E-9859-0708B76A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4" r="-1"/>
          <a:stretch/>
        </p:blipFill>
        <p:spPr>
          <a:xfrm rot="16200000">
            <a:off x="3239726" y="-1494199"/>
            <a:ext cx="5712548" cy="1099184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06B385-36DA-CA4B-9C9A-963A41885C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89957" y="1645764"/>
            <a:ext cx="9012085" cy="5212236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FI"/>
              <a:t>Lisää kuva klikkaamalla kuvaketta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EC22F8CA-BAFE-FC4F-A6A1-F3540A1C9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727" y="476250"/>
            <a:ext cx="7297271" cy="40044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48158-1CB7-754B-A546-73B34E30F90A}"/>
              </a:ext>
            </a:extLst>
          </p:cNvPr>
          <p:cNvSpPr txBox="1"/>
          <p:nvPr userDrawn="1"/>
        </p:nvSpPr>
        <p:spPr>
          <a:xfrm>
            <a:off x="504353" y="439761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64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mobii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758F294-66EE-354B-BBC2-DD8B7A732C2E}"/>
              </a:ext>
            </a:extLst>
          </p:cNvPr>
          <p:cNvSpPr/>
          <p:nvPr userDrawn="1"/>
        </p:nvSpPr>
        <p:spPr>
          <a:xfrm>
            <a:off x="3241673" y="1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ABEC871-8B80-F24E-9859-0708B76A4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1" r="-1" b="14118"/>
          <a:stretch/>
        </p:blipFill>
        <p:spPr>
          <a:xfrm rot="16200000">
            <a:off x="4939112" y="-394888"/>
            <a:ext cx="5065778" cy="9439998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06B385-36DA-CA4B-9C9A-963A41885C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41883" y="2283606"/>
            <a:ext cx="8450117" cy="457439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tabLst/>
              <a:defRPr/>
            </a:pPr>
            <a:r>
              <a:rPr lang="en-FI"/>
              <a:t>Lisää kuva klikkaamalla kuvaketta</a:t>
            </a:r>
          </a:p>
          <a:p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96F48-AA9D-48E6-9457-EDC5AFD5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728" y="476250"/>
            <a:ext cx="7297272" cy="40044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perustyylejä klikkaamalla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C93FB3-CD50-AC4E-A853-6F9D82B5B30F}"/>
              </a:ext>
            </a:extLst>
          </p:cNvPr>
          <p:cNvSpPr/>
          <p:nvPr userDrawn="1"/>
        </p:nvSpPr>
        <p:spPr>
          <a:xfrm>
            <a:off x="499064" y="1145449"/>
            <a:ext cx="2768599" cy="5554557"/>
          </a:xfrm>
          <a:prstGeom prst="roundRect">
            <a:avLst>
              <a:gd name="adj" fmla="val 14010"/>
            </a:avLst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DE7FDB16-6A1A-964D-BBAD-EC6599A148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4" y="1061369"/>
            <a:ext cx="2768599" cy="5554557"/>
          </a:xfrm>
          <a:prstGeom prst="rect">
            <a:avLst/>
          </a:prstGeom>
        </p:spPr>
      </p:pic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5EB1C1E-4273-9B41-BD87-5667C17A86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3726" y="1685925"/>
            <a:ext cx="2435224" cy="4308475"/>
          </a:xfrm>
        </p:spPr>
        <p:txBody>
          <a:bodyPr/>
          <a:lstStyle>
            <a:lvl1pPr marL="406400" marR="0" indent="-23812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en-FI"/>
              <a:t>Lisää kuva klikkaamalla kuvaketta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AE6BA-9B84-CD49-AC31-8381F388C852}"/>
              </a:ext>
            </a:extLst>
          </p:cNvPr>
          <p:cNvSpPr txBox="1"/>
          <p:nvPr userDrawn="1"/>
        </p:nvSpPr>
        <p:spPr>
          <a:xfrm>
            <a:off x="504353" y="439761"/>
            <a:ext cx="3563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/>
                </a:solidFill>
                <a:latin typeface="Source Sans Pro" panose="020B0503030403020204" pitchFamily="34" charset="0"/>
              </a:rPr>
              <a:t>PAREMPI TYÖ  •  </a:t>
            </a:r>
            <a:r>
              <a:rPr lang="en-GB" sz="1200">
                <a:latin typeface="Source Sans Pro" panose="020B0503030403020204" pitchFamily="34" charset="0"/>
              </a:rPr>
              <a:t>TYÖTURVALLISUUSKESKUS</a:t>
            </a:r>
            <a:endParaRPr lang="en-FI" sz="1200">
              <a:latin typeface="Source Sans Pro" panose="020B0503030403020204" pitchFamily="34" charset="0"/>
            </a:endParaRPr>
          </a:p>
          <a:p>
            <a:pPr algn="l"/>
            <a:endParaRPr lang="en-FI" sz="120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30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vistys +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99D4E9-27D7-42E7-8C8F-D18FAD263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450" y="1825625"/>
            <a:ext cx="3987838" cy="571500"/>
          </a:xfrm>
        </p:spPr>
        <p:txBody>
          <a:bodyPr/>
          <a:lstStyle>
            <a:lvl1pPr marL="0" indent="0">
              <a:buNone/>
              <a:tabLst/>
              <a:defRPr sz="1800" b="1"/>
            </a:lvl1pPr>
            <a:lvl2pPr>
              <a:buNone/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i-FI"/>
              <a:t>Muokkaa tekstin perustyylejä 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BA59A306-1975-1A44-886C-2B33DA377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076" y="476250"/>
            <a:ext cx="9903618" cy="454153"/>
          </a:xfrm>
        </p:spPr>
        <p:txBody>
          <a:bodyPr/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E75B8DB-87E9-E541-AC8D-BDA88972BF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5" y="946022"/>
            <a:ext cx="9904413" cy="411163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GB" err="1"/>
              <a:t>Muokkaa</a:t>
            </a:r>
            <a:r>
              <a:rPr lang="en-GB"/>
              <a:t> </a:t>
            </a:r>
            <a:r>
              <a:rPr lang="en-GB" err="1"/>
              <a:t>alaotsikon</a:t>
            </a:r>
            <a:r>
              <a:rPr lang="en-GB"/>
              <a:t> </a:t>
            </a:r>
            <a:r>
              <a:rPr lang="en-GB" err="1"/>
              <a:t>perustyylejä</a:t>
            </a:r>
            <a:r>
              <a:rPr lang="en-GB"/>
              <a:t> </a:t>
            </a:r>
            <a:r>
              <a:rPr lang="en-GB" err="1"/>
              <a:t>klikkaamalla</a:t>
            </a:r>
            <a:endParaRPr lang="en-FI"/>
          </a:p>
        </p:txBody>
      </p:sp>
      <p:pic>
        <p:nvPicPr>
          <p:cNvPr id="12" name="Kuva 8">
            <a:extLst>
              <a:ext uri="{FF2B5EF4-FFF2-40B4-BE49-F238E27FC236}">
                <a16:creationId xmlns:a16="http://schemas.microsoft.com/office/drawing/2014/main" id="{ED803978-A867-D743-8D78-4982E8D09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853D31-D313-5E48-B15E-437AE0CEA0FF}"/>
              </a:ext>
            </a:extLst>
          </p:cNvPr>
          <p:cNvCxnSpPr>
            <a:cxnSpLocks/>
          </p:cNvCxnSpPr>
          <p:nvPr userDrawn="1"/>
        </p:nvCxnSpPr>
        <p:spPr>
          <a:xfrm>
            <a:off x="4936613" y="1731080"/>
            <a:ext cx="0" cy="396000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isällön paikkamerkki 2">
            <a:extLst>
              <a:ext uri="{FF2B5EF4-FFF2-40B4-BE49-F238E27FC236}">
                <a16:creationId xmlns:a16="http://schemas.microsoft.com/office/drawing/2014/main" id="{BF8A85DE-11A1-944E-81E3-938AEF1830D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933450" y="2604689"/>
            <a:ext cx="3987838" cy="350083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5" name="Picture 12">
            <a:extLst>
              <a:ext uri="{FF2B5EF4-FFF2-40B4-BE49-F238E27FC236}">
                <a16:creationId xmlns:a16="http://schemas.microsoft.com/office/drawing/2014/main" id="{32803874-A655-4349-AFD9-A832692123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3457571"/>
            <a:ext cx="484018" cy="484018"/>
          </a:xfrm>
          <a:prstGeom prst="rect">
            <a:avLst/>
          </a:prstGeom>
        </p:spPr>
      </p:pic>
      <p:pic>
        <p:nvPicPr>
          <p:cNvPr id="34" name="Picture 13">
            <a:extLst>
              <a:ext uri="{FF2B5EF4-FFF2-40B4-BE49-F238E27FC236}">
                <a16:creationId xmlns:a16="http://schemas.microsoft.com/office/drawing/2014/main" id="{F3329439-8F25-4666-914A-E1B0FDC35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4030128"/>
            <a:ext cx="484018" cy="484018"/>
          </a:xfrm>
          <a:prstGeom prst="rect">
            <a:avLst/>
          </a:prstGeom>
        </p:spPr>
      </p:pic>
      <p:pic>
        <p:nvPicPr>
          <p:cNvPr id="35" name="Picture 14">
            <a:extLst>
              <a:ext uri="{FF2B5EF4-FFF2-40B4-BE49-F238E27FC236}">
                <a16:creationId xmlns:a16="http://schemas.microsoft.com/office/drawing/2014/main" id="{84E77555-09E9-41F0-913A-6E75C71320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4602685"/>
            <a:ext cx="484018" cy="484018"/>
          </a:xfrm>
          <a:prstGeom prst="rect">
            <a:avLst/>
          </a:prstGeom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id="{0F19D37D-BE42-4F86-B9C7-E1207F7152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5175242"/>
            <a:ext cx="484018" cy="484018"/>
          </a:xfrm>
          <a:prstGeom prst="rect">
            <a:avLst/>
          </a:prstGeom>
        </p:spPr>
      </p:pic>
      <p:sp>
        <p:nvSpPr>
          <p:cNvPr id="37" name="TextBox 16">
            <a:extLst>
              <a:ext uri="{FF2B5EF4-FFF2-40B4-BE49-F238E27FC236}">
                <a16:creationId xmlns:a16="http://schemas.microsoft.com/office/drawing/2014/main" id="{935EAFCE-BEFB-407F-A389-3AB0D73B0E30}"/>
              </a:ext>
            </a:extLst>
          </p:cNvPr>
          <p:cNvSpPr txBox="1"/>
          <p:nvPr userDrawn="1"/>
        </p:nvSpPr>
        <p:spPr>
          <a:xfrm>
            <a:off x="5834435" y="2345310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/uutiskirje</a:t>
            </a:r>
            <a:endParaRPr lang="en-FI">
              <a:latin typeface="Source Sans Pro" panose="020B0503030403020204" pitchFamily="34" charset="0"/>
            </a:endParaRPr>
          </a:p>
        </p:txBody>
      </p:sp>
      <p:sp>
        <p:nvSpPr>
          <p:cNvPr id="38" name="TextBox 17">
            <a:extLst>
              <a:ext uri="{FF2B5EF4-FFF2-40B4-BE49-F238E27FC236}">
                <a16:creationId xmlns:a16="http://schemas.microsoft.com/office/drawing/2014/main" id="{7CACCDAA-1FE2-4765-A260-CE3F941CBFF8}"/>
              </a:ext>
            </a:extLst>
          </p:cNvPr>
          <p:cNvSpPr txBox="1"/>
          <p:nvPr userDrawn="1"/>
        </p:nvSpPr>
        <p:spPr>
          <a:xfrm>
            <a:off x="5834435" y="2921301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telma-lehti.fi</a:t>
            </a:r>
            <a:endParaRPr lang="en-FI">
              <a:latin typeface="Source Sans Pro" panose="020B0503030403020204" pitchFamily="34" charset="0"/>
            </a:endParaRP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7F7ED0A0-D0D8-4944-BE94-3DF6CBDD13FB}"/>
              </a:ext>
            </a:extLst>
          </p:cNvPr>
          <p:cNvSpPr txBox="1"/>
          <p:nvPr userDrawn="1"/>
        </p:nvSpPr>
        <p:spPr>
          <a:xfrm>
            <a:off x="5834435" y="3497292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030B8428-67C0-44B2-9375-F8EF060E4C6D}"/>
              </a:ext>
            </a:extLst>
          </p:cNvPr>
          <p:cNvSpPr txBox="1"/>
          <p:nvPr userDrawn="1"/>
        </p:nvSpPr>
        <p:spPr>
          <a:xfrm>
            <a:off x="5834435" y="4113617"/>
            <a:ext cx="366968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err="1">
                <a:latin typeface="Source Sans Pro" panose="020B0503030403020204" pitchFamily="34" charset="0"/>
              </a:rPr>
              <a:t>tyoturvallisuus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2D974D53-07CE-41D9-A59C-D18C26D96568}"/>
              </a:ext>
            </a:extLst>
          </p:cNvPr>
          <p:cNvSpPr txBox="1"/>
          <p:nvPr userDrawn="1"/>
        </p:nvSpPr>
        <p:spPr>
          <a:xfrm>
            <a:off x="5834435" y="4649274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659C57A0-30CA-4F3B-B236-FB8534C4E8F7}"/>
              </a:ext>
            </a:extLst>
          </p:cNvPr>
          <p:cNvSpPr txBox="1"/>
          <p:nvPr userDrawn="1"/>
        </p:nvSpPr>
        <p:spPr>
          <a:xfrm>
            <a:off x="5834435" y="5225268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  <p:sp>
        <p:nvSpPr>
          <p:cNvPr id="43" name="TextBox 22">
            <a:extLst>
              <a:ext uri="{FF2B5EF4-FFF2-40B4-BE49-F238E27FC236}">
                <a16:creationId xmlns:a16="http://schemas.microsoft.com/office/drawing/2014/main" id="{FE5CE1E8-4F92-4FE4-85C0-42DB0E69AA7E}"/>
              </a:ext>
            </a:extLst>
          </p:cNvPr>
          <p:cNvSpPr txBox="1"/>
          <p:nvPr userDrawn="1"/>
        </p:nvSpPr>
        <p:spPr>
          <a:xfrm>
            <a:off x="5834435" y="1769319"/>
            <a:ext cx="3669682" cy="4500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 – </a:t>
            </a:r>
            <a:r>
              <a:rPr lang="fi-FI" err="1">
                <a:latin typeface="Source Sans Pro" panose="020B0503030403020204" pitchFamily="34" charset="0"/>
              </a:rPr>
              <a:t>ttk.fi</a:t>
            </a:r>
            <a:r>
              <a:rPr lang="fi-FI">
                <a:latin typeface="Source Sans Pro" panose="020B0503030403020204" pitchFamily="34" charset="0"/>
              </a:rPr>
              <a:t>/koulutus</a:t>
            </a:r>
            <a:endParaRPr lang="en-FI" b="0" i="0">
              <a:latin typeface="Source Sans Pro" panose="020B0503030403020204" pitchFamily="34" charset="0"/>
            </a:endParaRPr>
          </a:p>
        </p:txBody>
      </p: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4C5C37EF-7C2A-4AE2-A0CF-261491F4CC68}"/>
              </a:ext>
            </a:extLst>
          </p:cNvPr>
          <p:cNvCxnSpPr>
            <a:cxnSpLocks/>
          </p:cNvCxnSpPr>
          <p:nvPr userDrawn="1"/>
        </p:nvCxnSpPr>
        <p:spPr>
          <a:xfrm>
            <a:off x="8572500" y="1731080"/>
            <a:ext cx="0" cy="3960000"/>
          </a:xfrm>
          <a:prstGeom prst="line">
            <a:avLst/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7">
            <a:extLst>
              <a:ext uri="{FF2B5EF4-FFF2-40B4-BE49-F238E27FC236}">
                <a16:creationId xmlns:a16="http://schemas.microsoft.com/office/drawing/2014/main" id="{094C3211-1956-493A-AF3B-443DE8259C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1738928"/>
            <a:ext cx="484018" cy="484018"/>
          </a:xfrm>
          <a:prstGeom prst="rect">
            <a:avLst/>
          </a:prstGeom>
        </p:spPr>
      </p:pic>
      <p:pic>
        <p:nvPicPr>
          <p:cNvPr id="46" name="Picture 28">
            <a:extLst>
              <a:ext uri="{FF2B5EF4-FFF2-40B4-BE49-F238E27FC236}">
                <a16:creationId xmlns:a16="http://schemas.microsoft.com/office/drawing/2014/main" id="{A20E7A6A-4F64-4A82-A678-9847FD669E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2311485"/>
            <a:ext cx="484018" cy="484018"/>
          </a:xfrm>
          <a:prstGeom prst="rect">
            <a:avLst/>
          </a:prstGeom>
        </p:spPr>
      </p:pic>
      <p:pic>
        <p:nvPicPr>
          <p:cNvPr id="47" name="Picture 29">
            <a:extLst>
              <a:ext uri="{FF2B5EF4-FFF2-40B4-BE49-F238E27FC236}">
                <a16:creationId xmlns:a16="http://schemas.microsoft.com/office/drawing/2014/main" id="{A266F27C-0DFC-4148-970E-1F07F77430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2882200"/>
            <a:ext cx="484018" cy="484018"/>
          </a:xfrm>
          <a:prstGeom prst="rect">
            <a:avLst/>
          </a:prstGeom>
        </p:spPr>
      </p:pic>
      <p:pic>
        <p:nvPicPr>
          <p:cNvPr id="48" name="Kuva 2">
            <a:extLst>
              <a:ext uri="{FF2B5EF4-FFF2-40B4-BE49-F238E27FC236}">
                <a16:creationId xmlns:a16="http://schemas.microsoft.com/office/drawing/2014/main" id="{A54FD0D2-3460-43DD-B42A-91BA007B0C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769" y="4165418"/>
            <a:ext cx="2343870" cy="1477657"/>
          </a:xfrm>
          <a:prstGeom prst="rect">
            <a:avLst/>
          </a:prstGeom>
          <a:effectLst>
            <a:reflection stA="10000" endPos="65000" dist="50800" dir="5400000" sy="-100000" algn="bl" rotWithShape="0"/>
          </a:effectLst>
        </p:spPr>
      </p:pic>
      <p:pic>
        <p:nvPicPr>
          <p:cNvPr id="49" name="Kuva 3">
            <a:extLst>
              <a:ext uri="{FF2B5EF4-FFF2-40B4-BE49-F238E27FC236}">
                <a16:creationId xmlns:a16="http://schemas.microsoft.com/office/drawing/2014/main" id="{B3B6ED34-0652-4897-8C0B-4B2BB39093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r="501"/>
          <a:stretch/>
        </p:blipFill>
        <p:spPr>
          <a:xfrm>
            <a:off x="9118381" y="1603567"/>
            <a:ext cx="2325765" cy="1471531"/>
          </a:xfrm>
          <a:prstGeom prst="rect">
            <a:avLst/>
          </a:prstGeom>
          <a:effectLst>
            <a:reflection stA="15000" endPos="65000" dist="50800" dir="5400000" sy="-100000" algn="bl" rotWithShape="0"/>
          </a:effectLst>
        </p:spPr>
      </p:pic>
      <p:pic>
        <p:nvPicPr>
          <p:cNvPr id="50" name="Picture 28">
            <a:extLst>
              <a:ext uri="{FF2B5EF4-FFF2-40B4-BE49-F238E27FC236}">
                <a16:creationId xmlns:a16="http://schemas.microsoft.com/office/drawing/2014/main" id="{5153FCBD-4B31-4D89-B6CD-4F0C786F88C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093" y="5747799"/>
            <a:ext cx="478700" cy="478700"/>
          </a:xfrm>
          <a:prstGeom prst="rect">
            <a:avLst/>
          </a:prstGeom>
        </p:spPr>
      </p:pic>
      <p:sp>
        <p:nvSpPr>
          <p:cNvPr id="51" name="TextBox 21">
            <a:extLst>
              <a:ext uri="{FF2B5EF4-FFF2-40B4-BE49-F238E27FC236}">
                <a16:creationId xmlns:a16="http://schemas.microsoft.com/office/drawing/2014/main" id="{24180C63-53D8-4279-B6AF-C7535435CBDA}"/>
              </a:ext>
            </a:extLst>
          </p:cNvPr>
          <p:cNvSpPr txBox="1"/>
          <p:nvPr userDrawn="1"/>
        </p:nvSpPr>
        <p:spPr>
          <a:xfrm>
            <a:off x="5834435" y="5810349"/>
            <a:ext cx="2603445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fi-FI" b="0" i="0">
                <a:latin typeface="Source Sans Pro" panose="020B0503030403020204" pitchFamily="34" charset="0"/>
              </a:rPr>
              <a:t>Työturvallisuuskeskus</a:t>
            </a:r>
            <a:endParaRPr lang="en-FI" b="0" i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48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702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4BCAE5B-3508-0F42-B341-3C3FF33814D6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927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E89B888-BC1F-964F-B259-460D3E52C4AC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51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CA8C5D2-A8C7-7A4F-A2A4-5F8A08AD96B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19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E89B888-BC1F-964F-B259-460D3E52C4AC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75" y="2065338"/>
            <a:ext cx="7429500" cy="2387600"/>
          </a:xfrm>
        </p:spPr>
        <p:txBody>
          <a:bodyPr anchor="ctr" anchorCtr="0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024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EDFFD80-A5F4-ED4C-91E2-BEAE0F6E64A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53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056818F-71AE-5842-9FF3-AD8BAD540C91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3 riviä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10DC8716-462A-0740-A6D2-DCCA54C23C45}"/>
              </a:ext>
            </a:extLst>
          </p:cNvPr>
          <p:cNvSpPr/>
          <p:nvPr userDrawn="1"/>
        </p:nvSpPr>
        <p:spPr>
          <a:xfrm>
            <a:off x="3241674" y="0"/>
            <a:ext cx="8950327" cy="6857999"/>
          </a:xfrm>
          <a:custGeom>
            <a:avLst/>
            <a:gdLst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258514 w 8950327"/>
              <a:gd name="connsiteY4" fmla="*/ 0 h 6857999"/>
              <a:gd name="connsiteX5" fmla="*/ 3394257 w 8950327"/>
              <a:gd name="connsiteY5" fmla="*/ 0 h 6857999"/>
              <a:gd name="connsiteX6" fmla="*/ 8950326 w 8950327"/>
              <a:gd name="connsiteY6" fmla="*/ 0 h 6857999"/>
              <a:gd name="connsiteX7" fmla="*/ 8950327 w 8950327"/>
              <a:gd name="connsiteY7" fmla="*/ 0 h 6857999"/>
              <a:gd name="connsiteX8" fmla="*/ 8950327 w 8950327"/>
              <a:gd name="connsiteY8" fmla="*/ 6857999 h 6857999"/>
              <a:gd name="connsiteX9" fmla="*/ 8950326 w 8950327"/>
              <a:gd name="connsiteY9" fmla="*/ 6857999 h 6857999"/>
              <a:gd name="connsiteX10" fmla="*/ 4410643 w 8950327"/>
              <a:gd name="connsiteY10" fmla="*/ 6857999 h 6857999"/>
              <a:gd name="connsiteX11" fmla="*/ 4410642 w 8950327"/>
              <a:gd name="connsiteY11" fmla="*/ 6857999 h 6857999"/>
              <a:gd name="connsiteX12" fmla="*/ 3394257 w 8950327"/>
              <a:gd name="connsiteY12" fmla="*/ 6857999 h 6857999"/>
              <a:gd name="connsiteX13" fmla="*/ 3205103 w 8950327"/>
              <a:gd name="connsiteY13" fmla="*/ 6857999 h 6857999"/>
              <a:gd name="connsiteX14" fmla="*/ 3245666 w 8950327"/>
              <a:gd name="connsiteY14" fmla="*/ 6562460 h 6857999"/>
              <a:gd name="connsiteX15" fmla="*/ 3138685 w 8950327"/>
              <a:gd name="connsiteY15" fmla="*/ 4435892 h 6857999"/>
              <a:gd name="connsiteX16" fmla="*/ 0 w 8950327"/>
              <a:gd name="connsiteY16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3394257 w 8950327"/>
              <a:gd name="connsiteY4" fmla="*/ 0 h 6857999"/>
              <a:gd name="connsiteX5" fmla="*/ 8950326 w 8950327"/>
              <a:gd name="connsiteY5" fmla="*/ 0 h 6857999"/>
              <a:gd name="connsiteX6" fmla="*/ 8950327 w 8950327"/>
              <a:gd name="connsiteY6" fmla="*/ 0 h 6857999"/>
              <a:gd name="connsiteX7" fmla="*/ 8950327 w 8950327"/>
              <a:gd name="connsiteY7" fmla="*/ 6857999 h 6857999"/>
              <a:gd name="connsiteX8" fmla="*/ 8950326 w 8950327"/>
              <a:gd name="connsiteY8" fmla="*/ 6857999 h 6857999"/>
              <a:gd name="connsiteX9" fmla="*/ 4410643 w 8950327"/>
              <a:gd name="connsiteY9" fmla="*/ 6857999 h 6857999"/>
              <a:gd name="connsiteX10" fmla="*/ 4410642 w 8950327"/>
              <a:gd name="connsiteY10" fmla="*/ 6857999 h 6857999"/>
              <a:gd name="connsiteX11" fmla="*/ 3394257 w 8950327"/>
              <a:gd name="connsiteY11" fmla="*/ 6857999 h 6857999"/>
              <a:gd name="connsiteX12" fmla="*/ 3205103 w 8950327"/>
              <a:gd name="connsiteY12" fmla="*/ 6857999 h 6857999"/>
              <a:gd name="connsiteX13" fmla="*/ 3245666 w 8950327"/>
              <a:gd name="connsiteY13" fmla="*/ 6562460 h 6857999"/>
              <a:gd name="connsiteX14" fmla="*/ 3138685 w 8950327"/>
              <a:gd name="connsiteY14" fmla="*/ 4435892 h 6857999"/>
              <a:gd name="connsiteX15" fmla="*/ 0 w 8950327"/>
              <a:gd name="connsiteY15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3394257 w 8950327"/>
              <a:gd name="connsiteY3" fmla="*/ 36474 h 6857999"/>
              <a:gd name="connsiteX4" fmla="*/ 8950326 w 8950327"/>
              <a:gd name="connsiteY4" fmla="*/ 0 h 6857999"/>
              <a:gd name="connsiteX5" fmla="*/ 8950327 w 8950327"/>
              <a:gd name="connsiteY5" fmla="*/ 0 h 6857999"/>
              <a:gd name="connsiteX6" fmla="*/ 8950327 w 8950327"/>
              <a:gd name="connsiteY6" fmla="*/ 6857999 h 6857999"/>
              <a:gd name="connsiteX7" fmla="*/ 8950326 w 8950327"/>
              <a:gd name="connsiteY7" fmla="*/ 6857999 h 6857999"/>
              <a:gd name="connsiteX8" fmla="*/ 4410643 w 8950327"/>
              <a:gd name="connsiteY8" fmla="*/ 6857999 h 6857999"/>
              <a:gd name="connsiteX9" fmla="*/ 4410642 w 8950327"/>
              <a:gd name="connsiteY9" fmla="*/ 6857999 h 6857999"/>
              <a:gd name="connsiteX10" fmla="*/ 3394257 w 8950327"/>
              <a:gd name="connsiteY10" fmla="*/ 6857999 h 6857999"/>
              <a:gd name="connsiteX11" fmla="*/ 3205103 w 8950327"/>
              <a:gd name="connsiteY11" fmla="*/ 6857999 h 6857999"/>
              <a:gd name="connsiteX12" fmla="*/ 3245666 w 8950327"/>
              <a:gd name="connsiteY12" fmla="*/ 6562460 h 6857999"/>
              <a:gd name="connsiteX13" fmla="*/ 3138685 w 8950327"/>
              <a:gd name="connsiteY13" fmla="*/ 4435892 h 6857999"/>
              <a:gd name="connsiteX14" fmla="*/ 0 w 8950327"/>
              <a:gd name="connsiteY14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3394257 w 8950327"/>
              <a:gd name="connsiteY2" fmla="*/ 36474 h 6857999"/>
              <a:gd name="connsiteX3" fmla="*/ 8950326 w 8950327"/>
              <a:gd name="connsiteY3" fmla="*/ 0 h 6857999"/>
              <a:gd name="connsiteX4" fmla="*/ 8950327 w 8950327"/>
              <a:gd name="connsiteY4" fmla="*/ 0 h 6857999"/>
              <a:gd name="connsiteX5" fmla="*/ 8950327 w 8950327"/>
              <a:gd name="connsiteY5" fmla="*/ 6857999 h 6857999"/>
              <a:gd name="connsiteX6" fmla="*/ 8950326 w 8950327"/>
              <a:gd name="connsiteY6" fmla="*/ 6857999 h 6857999"/>
              <a:gd name="connsiteX7" fmla="*/ 4410643 w 8950327"/>
              <a:gd name="connsiteY7" fmla="*/ 6857999 h 6857999"/>
              <a:gd name="connsiteX8" fmla="*/ 4410642 w 8950327"/>
              <a:gd name="connsiteY8" fmla="*/ 6857999 h 6857999"/>
              <a:gd name="connsiteX9" fmla="*/ 3394257 w 8950327"/>
              <a:gd name="connsiteY9" fmla="*/ 6857999 h 6857999"/>
              <a:gd name="connsiteX10" fmla="*/ 3205103 w 8950327"/>
              <a:gd name="connsiteY10" fmla="*/ 6857999 h 6857999"/>
              <a:gd name="connsiteX11" fmla="*/ 3245666 w 8950327"/>
              <a:gd name="connsiteY11" fmla="*/ 6562460 h 6857999"/>
              <a:gd name="connsiteX12" fmla="*/ 3138685 w 8950327"/>
              <a:gd name="connsiteY12" fmla="*/ 4435892 h 6857999"/>
              <a:gd name="connsiteX13" fmla="*/ 0 w 8950327"/>
              <a:gd name="connsiteY13" fmla="*/ 0 h 6857999"/>
              <a:gd name="connsiteX0" fmla="*/ 0 w 8950327"/>
              <a:gd name="connsiteY0" fmla="*/ 0 h 6857999"/>
              <a:gd name="connsiteX1" fmla="*/ 3258513 w 8950327"/>
              <a:gd name="connsiteY1" fmla="*/ 0 h 6857999"/>
              <a:gd name="connsiteX2" fmla="*/ 8950326 w 8950327"/>
              <a:gd name="connsiteY2" fmla="*/ 0 h 6857999"/>
              <a:gd name="connsiteX3" fmla="*/ 8950327 w 8950327"/>
              <a:gd name="connsiteY3" fmla="*/ 0 h 6857999"/>
              <a:gd name="connsiteX4" fmla="*/ 8950327 w 8950327"/>
              <a:gd name="connsiteY4" fmla="*/ 6857999 h 6857999"/>
              <a:gd name="connsiteX5" fmla="*/ 8950326 w 8950327"/>
              <a:gd name="connsiteY5" fmla="*/ 6857999 h 6857999"/>
              <a:gd name="connsiteX6" fmla="*/ 4410643 w 8950327"/>
              <a:gd name="connsiteY6" fmla="*/ 6857999 h 6857999"/>
              <a:gd name="connsiteX7" fmla="*/ 4410642 w 8950327"/>
              <a:gd name="connsiteY7" fmla="*/ 6857999 h 6857999"/>
              <a:gd name="connsiteX8" fmla="*/ 3394257 w 8950327"/>
              <a:gd name="connsiteY8" fmla="*/ 6857999 h 6857999"/>
              <a:gd name="connsiteX9" fmla="*/ 3205103 w 8950327"/>
              <a:gd name="connsiteY9" fmla="*/ 6857999 h 6857999"/>
              <a:gd name="connsiteX10" fmla="*/ 3245666 w 8950327"/>
              <a:gd name="connsiteY10" fmla="*/ 6562460 h 6857999"/>
              <a:gd name="connsiteX11" fmla="*/ 3138685 w 8950327"/>
              <a:gd name="connsiteY11" fmla="*/ 4435892 h 6857999"/>
              <a:gd name="connsiteX12" fmla="*/ 0 w 8950327"/>
              <a:gd name="connsiteY12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394257 w 8950327"/>
              <a:gd name="connsiteY7" fmla="*/ 6857999 h 6857999"/>
              <a:gd name="connsiteX8" fmla="*/ 3205103 w 8950327"/>
              <a:gd name="connsiteY8" fmla="*/ 6857999 h 6857999"/>
              <a:gd name="connsiteX9" fmla="*/ 3245666 w 8950327"/>
              <a:gd name="connsiteY9" fmla="*/ 6562460 h 6857999"/>
              <a:gd name="connsiteX10" fmla="*/ 3138685 w 8950327"/>
              <a:gd name="connsiteY10" fmla="*/ 4435892 h 6857999"/>
              <a:gd name="connsiteX11" fmla="*/ 0 w 8950327"/>
              <a:gd name="connsiteY11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4410642 w 8950327"/>
              <a:gd name="connsiteY6" fmla="*/ 6857999 h 6857999"/>
              <a:gd name="connsiteX7" fmla="*/ 3205103 w 8950327"/>
              <a:gd name="connsiteY7" fmla="*/ 6857999 h 6857999"/>
              <a:gd name="connsiteX8" fmla="*/ 3245666 w 8950327"/>
              <a:gd name="connsiteY8" fmla="*/ 6562460 h 6857999"/>
              <a:gd name="connsiteX9" fmla="*/ 3138685 w 8950327"/>
              <a:gd name="connsiteY9" fmla="*/ 4435892 h 6857999"/>
              <a:gd name="connsiteX10" fmla="*/ 0 w 8950327"/>
              <a:gd name="connsiteY10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4410643 w 8950327"/>
              <a:gd name="connsiteY5" fmla="*/ 6857999 h 6857999"/>
              <a:gd name="connsiteX6" fmla="*/ 3205103 w 8950327"/>
              <a:gd name="connsiteY6" fmla="*/ 6857999 h 6857999"/>
              <a:gd name="connsiteX7" fmla="*/ 3245666 w 8950327"/>
              <a:gd name="connsiteY7" fmla="*/ 6562460 h 6857999"/>
              <a:gd name="connsiteX8" fmla="*/ 3138685 w 8950327"/>
              <a:gd name="connsiteY8" fmla="*/ 4435892 h 6857999"/>
              <a:gd name="connsiteX9" fmla="*/ 0 w 8950327"/>
              <a:gd name="connsiteY9" fmla="*/ 0 h 6857999"/>
              <a:gd name="connsiteX0" fmla="*/ 0 w 8950327"/>
              <a:gd name="connsiteY0" fmla="*/ 0 h 6857999"/>
              <a:gd name="connsiteX1" fmla="*/ 8950326 w 8950327"/>
              <a:gd name="connsiteY1" fmla="*/ 0 h 6857999"/>
              <a:gd name="connsiteX2" fmla="*/ 8950327 w 8950327"/>
              <a:gd name="connsiteY2" fmla="*/ 0 h 6857999"/>
              <a:gd name="connsiteX3" fmla="*/ 8950327 w 8950327"/>
              <a:gd name="connsiteY3" fmla="*/ 6857999 h 6857999"/>
              <a:gd name="connsiteX4" fmla="*/ 8950326 w 8950327"/>
              <a:gd name="connsiteY4" fmla="*/ 6857999 h 6857999"/>
              <a:gd name="connsiteX5" fmla="*/ 3205103 w 8950327"/>
              <a:gd name="connsiteY5" fmla="*/ 6857999 h 6857999"/>
              <a:gd name="connsiteX6" fmla="*/ 3245666 w 8950327"/>
              <a:gd name="connsiteY6" fmla="*/ 6562460 h 6857999"/>
              <a:gd name="connsiteX7" fmla="*/ 3138685 w 8950327"/>
              <a:gd name="connsiteY7" fmla="*/ 4435892 h 6857999"/>
              <a:gd name="connsiteX8" fmla="*/ 0 w 8950327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0327" h="6857999">
                <a:moveTo>
                  <a:pt x="0" y="0"/>
                </a:moveTo>
                <a:lnTo>
                  <a:pt x="8950326" y="0"/>
                </a:lnTo>
                <a:lnTo>
                  <a:pt x="8950327" y="0"/>
                </a:lnTo>
                <a:lnTo>
                  <a:pt x="8950327" y="6857999"/>
                </a:lnTo>
                <a:lnTo>
                  <a:pt x="8950326" y="6857999"/>
                </a:lnTo>
                <a:lnTo>
                  <a:pt x="3205103" y="6857999"/>
                </a:lnTo>
                <a:lnTo>
                  <a:pt x="3245666" y="6562460"/>
                </a:lnTo>
                <a:cubicBezTo>
                  <a:pt x="3324793" y="5869612"/>
                  <a:pt x="3294509" y="5154819"/>
                  <a:pt x="3138685" y="4435892"/>
                </a:cubicBezTo>
                <a:cubicBezTo>
                  <a:pt x="2734778" y="2569984"/>
                  <a:pt x="1570795" y="1019769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2025" y="1122363"/>
            <a:ext cx="4829175" cy="31734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025" y="4543424"/>
            <a:ext cx="4829175" cy="952501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perustyylejä klikkaamalla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E7EFC54-0BC2-401F-A489-953F98D93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4E4411-83B3-4B00-848F-6452904C30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6" y="2520694"/>
            <a:ext cx="4038608" cy="174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67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F983A4E-DC63-AB43-B346-73384C8B94B2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0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otsikko ja sisältö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EDFFD80-A5F4-ED4C-91E2-BEAE0F6E64AF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09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 otsikko ja sisältö vaale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F983A4E-DC63-AB43-B346-73384C8B94B2}"/>
              </a:ext>
            </a:extLst>
          </p:cNvPr>
          <p:cNvSpPr/>
          <p:nvPr userDrawn="1"/>
        </p:nvSpPr>
        <p:spPr>
          <a:xfrm>
            <a:off x="-2388" y="0"/>
            <a:ext cx="12194388" cy="6860706"/>
          </a:xfrm>
          <a:custGeom>
            <a:avLst/>
            <a:gdLst>
              <a:gd name="connsiteX0" fmla="*/ 0 w 12194388"/>
              <a:gd name="connsiteY0" fmla="*/ 0 h 6860706"/>
              <a:gd name="connsiteX1" fmla="*/ 8852672 w 12194388"/>
              <a:gd name="connsiteY1" fmla="*/ 0 h 6860706"/>
              <a:gd name="connsiteX2" fmla="*/ 8852672 w 12194388"/>
              <a:gd name="connsiteY2" fmla="*/ 1 h 6860706"/>
              <a:gd name="connsiteX3" fmla="*/ 12194388 w 12194388"/>
              <a:gd name="connsiteY3" fmla="*/ 1 h 6860706"/>
              <a:gd name="connsiteX4" fmla="*/ 12194388 w 12194388"/>
              <a:gd name="connsiteY4" fmla="*/ 6858001 h 6860706"/>
              <a:gd name="connsiteX5" fmla="*/ 3345612 w 12194388"/>
              <a:gd name="connsiteY5" fmla="*/ 6858001 h 6860706"/>
              <a:gd name="connsiteX6" fmla="*/ 3342221 w 12194388"/>
              <a:gd name="connsiteY6" fmla="*/ 6860706 h 6860706"/>
              <a:gd name="connsiteX7" fmla="*/ 493908 w 12194388"/>
              <a:gd name="connsiteY7" fmla="*/ 4245306 h 6860706"/>
              <a:gd name="connsiteX8" fmla="*/ 12206 w 12194388"/>
              <a:gd name="connsiteY8" fmla="*/ 3973483 h 6860706"/>
              <a:gd name="connsiteX9" fmla="*/ 0 w 12194388"/>
              <a:gd name="connsiteY9" fmla="*/ 3973483 h 68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388" h="6860706">
                <a:moveTo>
                  <a:pt x="0" y="0"/>
                </a:moveTo>
                <a:lnTo>
                  <a:pt x="8852672" y="0"/>
                </a:lnTo>
                <a:lnTo>
                  <a:pt x="8852672" y="1"/>
                </a:lnTo>
                <a:lnTo>
                  <a:pt x="12194388" y="1"/>
                </a:lnTo>
                <a:lnTo>
                  <a:pt x="12194388" y="6858001"/>
                </a:lnTo>
                <a:lnTo>
                  <a:pt x="3345612" y="6858001"/>
                </a:lnTo>
                <a:lnTo>
                  <a:pt x="3342221" y="6860706"/>
                </a:lnTo>
                <a:cubicBezTo>
                  <a:pt x="2594193" y="5809920"/>
                  <a:pt x="1619693" y="4922759"/>
                  <a:pt x="493908" y="4245306"/>
                </a:cubicBezTo>
                <a:lnTo>
                  <a:pt x="12206" y="3973483"/>
                </a:lnTo>
                <a:lnTo>
                  <a:pt x="0" y="39734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1D3E21-6426-42E2-958C-DDBC5A430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650" y="1122363"/>
            <a:ext cx="6648450" cy="2078037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fi-FI"/>
              <a:t>Muokkaa otsikon perustyylejä klikkaamalla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E59CF-69EB-49E0-8702-70C3CBF3C1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76650" y="3429000"/>
            <a:ext cx="6648450" cy="1828800"/>
          </a:xfrm>
        </p:spPr>
        <p:txBody>
          <a:bodyPr/>
          <a:lstStyle>
            <a:lvl1pPr marL="0" indent="0" algn="l"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yhteystiedot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0788EA-7D58-4A11-B50A-B99B66C5E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1" y="6025255"/>
            <a:ext cx="1914148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238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ECF997-8C88-4B18-9AF2-11B3CD7CC2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22DE89-6359-4F6C-895B-D7F4B6368F5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EF1CD7-013E-4D13-BBB3-782A94A650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42BB97-8AD4-4A36-AC2E-4FC2AE34D7ED}" type="datetime1">
              <a:rPr lang="fi-FI"/>
              <a:pPr lvl="0"/>
              <a:t>12.9.2023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60EF36E-6049-4970-93D7-8DE716C4AC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BFB484-2B2A-4B00-91BC-BEC885C2BE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2C285E-705F-47E4-97B5-13780D2263FE}" type="slidenum"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0C4DB5D-B9D2-494C-9852-CE4587303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5" y="6424382"/>
            <a:ext cx="2825505" cy="12801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56932588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tsikkoteksti"/>
          <p:cNvSpPr txBox="1">
            <a:spLocks noGrp="1"/>
          </p:cNvSpPr>
          <p:nvPr>
            <p:ph type="title"/>
          </p:nvPr>
        </p:nvSpPr>
        <p:spPr>
          <a:xfrm>
            <a:off x="600076" y="476251"/>
            <a:ext cx="5219699" cy="9239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52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923928" y="1885950"/>
            <a:ext cx="4895849" cy="40386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53" name="Kuvan paikkamerkki 3"/>
          <p:cNvSpPr>
            <a:spLocks noGrp="1"/>
          </p:cNvSpPr>
          <p:nvPr>
            <p:ph type="pic" idx="13"/>
          </p:nvPr>
        </p:nvSpPr>
        <p:spPr>
          <a:xfrm>
            <a:off x="6096000" y="454025"/>
            <a:ext cx="5632452" cy="59436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8737600" y="6292850"/>
            <a:ext cx="127000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5934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4DC59AC-8B24-4B94-A9F5-DB83FA73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877222" cy="923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otsikon perustyylejä klikkaamalla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10EC48-3E5E-446A-B93A-31AB46F2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6" y="1885949"/>
            <a:ext cx="9579768" cy="40386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273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701" r:id="rId4"/>
    <p:sldLayoutId id="2147483718" r:id="rId5"/>
    <p:sldLayoutId id="2147483674" r:id="rId6"/>
    <p:sldLayoutId id="2147483676" r:id="rId7"/>
    <p:sldLayoutId id="2147483675" r:id="rId8"/>
    <p:sldLayoutId id="2147483702" r:id="rId9"/>
    <p:sldLayoutId id="2147483717" r:id="rId10"/>
    <p:sldLayoutId id="2147483662" r:id="rId11"/>
    <p:sldLayoutId id="2147483668" r:id="rId12"/>
    <p:sldLayoutId id="2147483650" r:id="rId13"/>
    <p:sldLayoutId id="2147483749" r:id="rId14"/>
    <p:sldLayoutId id="2147483785" r:id="rId15"/>
    <p:sldLayoutId id="2147483747" r:id="rId16"/>
    <p:sldLayoutId id="2147483752" r:id="rId17"/>
    <p:sldLayoutId id="2147483786" r:id="rId18"/>
    <p:sldLayoutId id="2147483750" r:id="rId19"/>
    <p:sldLayoutId id="2147483691" r:id="rId20"/>
    <p:sldLayoutId id="2147483759" r:id="rId21"/>
    <p:sldLayoutId id="2147483751" r:id="rId22"/>
    <p:sldLayoutId id="2147483652" r:id="rId23"/>
    <p:sldLayoutId id="2147483760" r:id="rId24"/>
    <p:sldLayoutId id="2147483779" r:id="rId25"/>
    <p:sldLayoutId id="2147483780" r:id="rId26"/>
    <p:sldLayoutId id="2147483781" r:id="rId27"/>
    <p:sldLayoutId id="2147483761" r:id="rId28"/>
    <p:sldLayoutId id="2147483737" r:id="rId29"/>
    <p:sldLayoutId id="2147483762" r:id="rId30"/>
    <p:sldLayoutId id="2147483782" r:id="rId31"/>
    <p:sldLayoutId id="2147483783" r:id="rId32"/>
    <p:sldLayoutId id="2147483784" r:id="rId33"/>
    <p:sldLayoutId id="2147483772" r:id="rId34"/>
    <p:sldLayoutId id="2147483733" r:id="rId35"/>
    <p:sldLayoutId id="2147483732" r:id="rId36"/>
    <p:sldLayoutId id="2147483734" r:id="rId37"/>
    <p:sldLayoutId id="2147483748" r:id="rId38"/>
    <p:sldLayoutId id="2147483728" r:id="rId39"/>
    <p:sldLayoutId id="2147483729" r:id="rId40"/>
    <p:sldLayoutId id="2147483740" r:id="rId41"/>
    <p:sldLayoutId id="2147483741" r:id="rId42"/>
    <p:sldLayoutId id="2147483739" r:id="rId43"/>
    <p:sldLayoutId id="2147483742" r:id="rId44"/>
    <p:sldLayoutId id="2147483743" r:id="rId45"/>
    <p:sldLayoutId id="2147483744" r:id="rId46"/>
    <p:sldLayoutId id="2147483775" r:id="rId47"/>
    <p:sldLayoutId id="2147483776" r:id="rId48"/>
    <p:sldLayoutId id="2147483777" r:id="rId49"/>
    <p:sldLayoutId id="2147483773" r:id="rId50"/>
    <p:sldLayoutId id="2147483774" r:id="rId51"/>
    <p:sldLayoutId id="2147483731" r:id="rId52"/>
    <p:sldLayoutId id="2147483735" r:id="rId53"/>
    <p:sldLayoutId id="2147483763" r:id="rId54"/>
    <p:sldLayoutId id="2147483764" r:id="rId55"/>
    <p:sldLayoutId id="2147483766" r:id="rId56"/>
    <p:sldLayoutId id="2147483765" r:id="rId57"/>
    <p:sldLayoutId id="2147483767" r:id="rId58"/>
    <p:sldLayoutId id="2147483768" r:id="rId59"/>
    <p:sldLayoutId id="2147483769" r:id="rId60"/>
    <p:sldLayoutId id="2147483770" r:id="rId61"/>
    <p:sldLayoutId id="2147483771" r:id="rId62"/>
    <p:sldLayoutId id="2147483673" r:id="rId63"/>
    <p:sldLayoutId id="2147483787" r:id="rId64"/>
    <p:sldLayoutId id="2147483727" r:id="rId65"/>
    <p:sldLayoutId id="2147483754" r:id="rId66"/>
    <p:sldLayoutId id="2147483654" r:id="rId67"/>
    <p:sldLayoutId id="2147483791" r:id="rId68"/>
    <p:sldLayoutId id="2147483789" r:id="rId69"/>
    <p:sldLayoutId id="2147483790" r:id="rId70"/>
    <p:sldLayoutId id="2147483724" r:id="rId71"/>
    <p:sldLayoutId id="2147483753" r:id="rId72"/>
    <p:sldLayoutId id="2147483736" r:id="rId73"/>
    <p:sldLayoutId id="2147483755" r:id="rId74"/>
    <p:sldLayoutId id="2147483738" r:id="rId75"/>
    <p:sldLayoutId id="2147483745" r:id="rId76"/>
    <p:sldLayoutId id="2147483655" r:id="rId77"/>
    <p:sldLayoutId id="2147483746" r:id="rId78"/>
    <p:sldLayoutId id="2147483788" r:id="rId79"/>
    <p:sldLayoutId id="2147483721" r:id="rId80"/>
    <p:sldLayoutId id="2147483722" r:id="rId81"/>
    <p:sldLayoutId id="2147483792" r:id="rId82"/>
    <p:sldLayoutId id="2147483661" r:id="rId83"/>
    <p:sldLayoutId id="2147483667" r:id="rId84"/>
    <p:sldLayoutId id="2147483666" r:id="rId85"/>
    <p:sldLayoutId id="2147483703" r:id="rId86"/>
    <p:sldLayoutId id="2147483716" r:id="rId87"/>
    <p:sldLayoutId id="2147483665" r:id="rId88"/>
    <p:sldLayoutId id="2147483670" r:id="rId89"/>
    <p:sldLayoutId id="2147483669" r:id="rId90"/>
    <p:sldLayoutId id="2147483704" r:id="rId91"/>
    <p:sldLayoutId id="2147483715" r:id="rId92"/>
    <p:sldLayoutId id="2147483793" r:id="rId93"/>
    <p:sldLayoutId id="2147483794" r:id="rId94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SzPct val="70000"/>
        <a:buFont typeface="Franklin Gothic Book" panose="020B05030201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8953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25730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19250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971675" indent="-180975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Franklin Gothic Book" panose="020B05030201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odecimlehti.fi/duo94807" TargetMode="External"/><Relationship Id="rId2" Type="http://schemas.openxmlformats.org/officeDocument/2006/relationships/hyperlink" Target="https://www.ttl.fi/teemat/tyoturvallisuus/lampoolosuhteet-tyopaikalla#toc--kylm-ss-ty-skentely-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yoturva.padlet.org/pivi_sarmala/l-mp-olot-ty-paikalla-9ccdma2lkauwz6uu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tk.fi/tyoturvallisuus/vastuut-ja-velvoitteet/tyonantajan-yleiset-velvollisuudet/vaarojen-tunnistaminen-ja-riskien-arviointi/" TargetMode="External"/><Relationship Id="rId2" Type="http://schemas.openxmlformats.org/officeDocument/2006/relationships/hyperlink" Target="https://ttk.fi/julkaisu/turvatuokio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ttl.fi/teemat/tyoturvallisuus/lampoolosuhteet-tyopaikalla" TargetMode="External"/><Relationship Id="rId5" Type="http://schemas.openxmlformats.org/officeDocument/2006/relationships/hyperlink" Target="https://www.tyosuojelu.fi/tyoolot/fysikaaliset-tekijat/lampoolot" TargetMode="External"/><Relationship Id="rId4" Type="http://schemas.openxmlformats.org/officeDocument/2006/relationships/hyperlink" Target="https://ttk.fi/julkaisu/tyoturvallisuustutk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tk.etapahtuma.fi/fi-fi/Tapahtumakalenteri/Tapahtuman-lis%C3%A4tiedot/id/7720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tk.fi/julkaisu/turvatuokio/" TargetMode="External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osuojelu.fi/tyoolot/fysikaaliset-tekijat/lampoolo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4" Type="http://schemas.openxmlformats.org/officeDocument/2006/relationships/hyperlink" Target="https://www.ttl.fi/teemat/tyoturvallisuus/lampoolosuhteet-tyopaikall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yosuojelu.fi/tyoolot/fysikaaliset-tekijat/lampoolot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yosuojelu.fi/tyoolot/fysikaaliset-tekijat/lampoolot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n paikkamerkki 5">
            <a:extLst>
              <a:ext uri="{FF2B5EF4-FFF2-40B4-BE49-F238E27FC236}">
                <a16:creationId xmlns:a16="http://schemas.microsoft.com/office/drawing/2014/main" id="{73C3EB57-6EF1-4F4B-89FE-5D92413C15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586" r="1" b="1"/>
          <a:stretch/>
        </p:blipFill>
        <p:spPr>
          <a:xfrm>
            <a:off x="2342474" y="1"/>
            <a:ext cx="9849526" cy="6857999"/>
          </a:xfrm>
          <a:noFill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12E64D-5AFD-4E9B-BE36-E402637196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69794" y="1600675"/>
            <a:ext cx="3930485" cy="3173412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GB" sz="2100" dirty="0"/>
            </a:br>
            <a:br>
              <a:rPr lang="en-GB" sz="2100" dirty="0"/>
            </a:br>
            <a:br>
              <a:rPr lang="en-GB" sz="2100" dirty="0"/>
            </a:br>
            <a:br>
              <a:rPr lang="fi-FI" sz="3600" dirty="0"/>
            </a:br>
            <a:r>
              <a:rPr lang="fi-FI" sz="3600" dirty="0">
                <a:latin typeface="Source Sans Pro"/>
                <a:ea typeface="Source Sans Pro"/>
              </a:rPr>
              <a:t>Turvatuokio 23.5.2023:</a:t>
            </a:r>
            <a:br>
              <a:rPr lang="fi-FI" sz="3600" dirty="0"/>
            </a:br>
            <a:br>
              <a:rPr lang="fi-FI" sz="3600" dirty="0"/>
            </a:br>
            <a:r>
              <a:rPr lang="fi-FI" sz="3600" dirty="0">
                <a:latin typeface="Source Sans Pro"/>
                <a:ea typeface="Source Sans Pro"/>
              </a:rPr>
              <a:t>Lämpöolosuhteiden vaarojen tunnistaminen ja riskien arviointi työpaikalla</a:t>
            </a:r>
            <a:br>
              <a:rPr lang="fi-FI" sz="2100" dirty="0"/>
            </a:br>
            <a:br>
              <a:rPr lang="en-GB" sz="2100" dirty="0"/>
            </a:br>
            <a:br>
              <a:rPr lang="en-GB" sz="2100" dirty="0"/>
            </a:br>
            <a:endParaRPr lang="en-GB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14E6AD-EEE6-3A45-8379-72903CB2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Kuumassa työskentelyn haittoja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93795C-6201-548C-C8D6-B5EC93CD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951" y="1928076"/>
            <a:ext cx="9907472" cy="4098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Ensimmäisiä oireita: Sydämen syke nousee, verenkierto kuormittuu, väsymys, päänsärky ja huonovointisuus 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Kuivuminen: </a:t>
            </a:r>
            <a:r>
              <a:rPr lang="fi-FI" i="1" dirty="0"/>
              <a:t>Kuivuminen kuormittaa verenkiertoa, nostaa sisäelinten lämpötiloja ja lisää äkillisten lämpösairauksien riskiä. Pahimmillaan tämä voi johtaa lämpöpyörtymiseen tai jopa lämpöhalvaukseen. Kuumaan tottunut voi hikoilla litran tunnissa. </a:t>
            </a:r>
          </a:p>
          <a:p>
            <a:pPr marL="0" indent="0">
              <a:buNone/>
            </a:pPr>
            <a:endParaRPr lang="fi-FI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i="1" dirty="0"/>
              <a:t>Laimea mehu ja vesi hyviä – kunhan neste –ja suolatasapainosta huolehditaan. Juodaan pieniä määriä kerrallaan usein. 1-2 dl noin 10-20 min välein olisi hyvä. Syömistä ei saa unohtaa, vaikka näläntunnetta ei olisi.</a:t>
            </a:r>
          </a:p>
        </p:txBody>
      </p:sp>
    </p:spTree>
    <p:extLst>
      <p:ext uri="{BB962C8B-B14F-4D97-AF65-F5344CB8AC3E}">
        <p14:creationId xmlns:p14="http://schemas.microsoft.com/office/powerpoint/2010/main" val="321753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62A6F2-1526-992A-5820-7B867B9E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9439470" cy="923925"/>
          </a:xfrm>
        </p:spPr>
        <p:txBody>
          <a:bodyPr/>
          <a:lstStyle/>
          <a:p>
            <a:r>
              <a:rPr lang="fi-FI" dirty="0"/>
              <a:t>Huomioitava seikat, jotka lisää kuumuuden rasitusta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B88426-18FD-49DF-238D-10B3607EE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77" y="1943460"/>
            <a:ext cx="9579768" cy="4098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>
                <a:effectLst/>
                <a:latin typeface="Arial" panose="020B0604020202020204" pitchFamily="34" charset="0"/>
              </a:rPr>
              <a:t>Ilma tuntuu sitä kuumemmalta, mitä kosteampaa se on. </a:t>
            </a:r>
          </a:p>
          <a:p>
            <a:pPr marL="0" indent="0">
              <a:buNone/>
            </a:pPr>
            <a:endParaRPr lang="fi-FI" dirty="0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Suojavarusteet ja raskas työ saattavat aiheuttaa kuumakuormaa viileässäkin ympäristössä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Rasittavuuteen vaikuttavat myös työntekijän henkilökohtaiset ominaisuudet, tottuminen kuumaan tai kylmään sekä työn raskaus ja tauotus</a:t>
            </a:r>
          </a:p>
          <a:p>
            <a:pPr marL="0" indent="0">
              <a:buNone/>
            </a:pP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hengitys- ja verenkiertoelimistön sairaudet, sydämen vajaatoiminta ja vaikea munuaissairaus, voivat olla esteenä kuumatyölle.</a:t>
            </a:r>
            <a:endParaRPr lang="fi-FI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362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8474B-036D-8A46-A0E3-7CCD6EAB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Kylmässä työskentelyn haittoja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7CF6AB-B5C2-CEDB-C5C8-DC1F692ED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24" y="1379537"/>
            <a:ext cx="10850152" cy="4098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kylmyys kuormittaa elimistöä ja heikentää fyysistä toimintakykyä.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lihaksen jäähtyessä yhden asteen verran dynaaminen toimintakyky heikkenee 2–10 prosenttia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tapaturmat lisääntyvät kylmässä, koska kylmän aiheuttama epämiellyttävyys heikentää huomiokykyä ja kehon jäähtyminen muuttaa lihasten koordinaatiota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kylmä pahentaa verenpaine- ja sepelvaltimotautia. Kylmä vaikeuttaa myös astmaa ja keuhkoahtaumatautia sairastavien hengitystieoireita sekä altistaa hengitystieinfektioille. Oleskelu tai toiminta kylmässä ympäristössä vaikeuttaa tuki- ja liikuntaelinsairauksista kärsivien oireita. Kylmästä aiheutuu myös haittaa </a:t>
            </a:r>
            <a:r>
              <a:rPr lang="fi-FI" dirty="0" err="1"/>
              <a:t>Raynaud'n</a:t>
            </a:r>
            <a:r>
              <a:rPr lang="fi-FI" dirty="0"/>
              <a:t> oireyhtymää (ääreisverenkierron häiriö) poteville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sz="1800" dirty="0"/>
              <a:t>Lähteet: </a:t>
            </a:r>
            <a:r>
              <a:rPr lang="fi-FI" sz="1800" dirty="0">
                <a:hlinkClick r:id="rId2"/>
              </a:rPr>
              <a:t>https://www.ttl.fi/teemat/tyoturvallisuus/lampoolosuhteet-tyopaikalla#toc--kylm-ss-ty-skentely-</a:t>
            </a:r>
            <a:r>
              <a:rPr lang="fi-FI" sz="1800" dirty="0"/>
              <a:t> ja </a:t>
            </a:r>
            <a:r>
              <a:rPr lang="fi-FI" sz="1800" dirty="0">
                <a:hlinkClick r:id="rId3"/>
              </a:rPr>
              <a:t>https://www.duodecimlehti.fi/duo94807</a:t>
            </a:r>
            <a:endParaRPr lang="fi-FI" sz="1800" dirty="0"/>
          </a:p>
          <a:p>
            <a:endParaRPr lang="fi-FI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7550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B6E5EB-5DE9-47B8-BDD7-C9723860B9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6171" y="295356"/>
            <a:ext cx="5219700" cy="923925"/>
          </a:xfrm>
        </p:spPr>
        <p:txBody>
          <a:bodyPr/>
          <a:lstStyle/>
          <a:p>
            <a:r>
              <a:rPr lang="fi-FI" dirty="0"/>
              <a:t>Kuumuus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78D638-260C-451E-8940-6B5A51BCB4B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36171" y="1774372"/>
            <a:ext cx="10091057" cy="3699102"/>
          </a:xfrm>
        </p:spPr>
        <p:txBody>
          <a:bodyPr>
            <a:noAutofit/>
          </a:bodyPr>
          <a:lstStyle/>
          <a:p>
            <a:endParaRPr lang="fi-FI" sz="1800" dirty="0"/>
          </a:p>
          <a:p>
            <a:r>
              <a:rPr lang="fi-FI" sz="1800" dirty="0"/>
              <a:t>Jos työpaikan ilman lämpötila teknisistä toimista huolimatta helteen vuoksi </a:t>
            </a:r>
            <a:r>
              <a:rPr lang="fi-FI" sz="1800" dirty="0">
                <a:solidFill>
                  <a:srgbClr val="FF0000"/>
                </a:solidFill>
              </a:rPr>
              <a:t>ylittää 28 °C</a:t>
            </a:r>
            <a:r>
              <a:rPr lang="fi-FI" sz="1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Max 50 min/h, jos työntekijä tekee pakkotahtista kevyttä tai keskiraskasta työtä ja lämpötila on </a:t>
            </a:r>
            <a:r>
              <a:rPr lang="fi-FI" sz="1800" b="1" dirty="0"/>
              <a:t>28–33 °C</a:t>
            </a:r>
            <a:r>
              <a:rPr lang="fi-FI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b="1" dirty="0" err="1"/>
              <a:t>Lt</a:t>
            </a:r>
            <a:r>
              <a:rPr lang="fi-FI" sz="1800" b="1" dirty="0"/>
              <a:t> &gt; 33 °C, </a:t>
            </a:r>
            <a:r>
              <a:rPr lang="fi-FI" sz="1800" dirty="0"/>
              <a:t>pisin työskentelyjakso </a:t>
            </a:r>
            <a:r>
              <a:rPr lang="fi-FI" sz="1800" dirty="0" err="1"/>
              <a:t>max</a:t>
            </a:r>
            <a:r>
              <a:rPr lang="fi-FI" sz="1800" dirty="0"/>
              <a:t> 45 </a:t>
            </a:r>
            <a:r>
              <a:rPr lang="fi-FI" sz="1800" dirty="0" err="1"/>
              <a:t>minuuttiah</a:t>
            </a:r>
            <a:r>
              <a:rPr lang="fi-FI" sz="1800" dirty="0"/>
              <a:t>. Näissä tilanteissa työntekijän olisi siis voitava tehdä työtä </a:t>
            </a:r>
            <a:r>
              <a:rPr lang="fi-FI" sz="1800" b="1" dirty="0"/>
              <a:t>10–15 minuuttia tuntia kohden viileämmässä työtilassa.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b="1" dirty="0"/>
          </a:p>
          <a:p>
            <a:pPr marL="0" indent="0">
              <a:buNone/>
            </a:pPr>
            <a:endParaRPr lang="fi-FI" sz="1800" b="1" dirty="0"/>
          </a:p>
          <a:p>
            <a:pPr fontAlgn="base"/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Auringon paiste on voimakkaimmillaan kello 10–16 välisenä aikana. Vuorokauden UV-säteilystä taas puolet saadaan kello 11–15 välillä. 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Auringonpaisteen aiheuttama ihosyöpä on </a:t>
            </a:r>
            <a:r>
              <a:rPr lang="fi-FI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todellinen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uhka! Toistuva ihon palaminen lisää ihosyövän riskiä. Pilviselläkin säällä voi altistua liialliselle UV-säteilylle. 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sz="1800" b="1" dirty="0"/>
          </a:p>
        </p:txBody>
      </p:sp>
    </p:spTree>
    <p:extLst>
      <p:ext uri="{BB962C8B-B14F-4D97-AF65-F5344CB8AC3E}">
        <p14:creationId xmlns:p14="http://schemas.microsoft.com/office/powerpoint/2010/main" val="2214728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BF96D0-A6C4-95DE-CFE6-BD51E1625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8815317" cy="923925"/>
          </a:xfrm>
        </p:spPr>
        <p:txBody>
          <a:bodyPr anchor="t">
            <a:normAutofit/>
          </a:bodyPr>
          <a:lstStyle/>
          <a:p>
            <a:r>
              <a:rPr lang="fi-FI" dirty="0"/>
              <a:t>Huomioitavaa kuumatyössä…</a:t>
            </a:r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FDD4C5A5-9F9B-1349-D99B-497E46F1FC1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65000" y="6292850"/>
            <a:ext cx="127000" cy="1270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  <p:graphicFrame>
        <p:nvGraphicFramePr>
          <p:cNvPr id="8" name="Tekstin paikkamerkki 2">
            <a:extLst>
              <a:ext uri="{FF2B5EF4-FFF2-40B4-BE49-F238E27FC236}">
                <a16:creationId xmlns:a16="http://schemas.microsoft.com/office/drawing/2014/main" id="{581AECBE-B90C-606B-DDED-E7EB2024D6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735954"/>
              </p:ext>
            </p:extLst>
          </p:nvPr>
        </p:nvGraphicFramePr>
        <p:xfrm>
          <a:off x="820231" y="1379537"/>
          <a:ext cx="9579768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970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C7F4D2-9019-8B28-CD7F-C9B03BBA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7" y="146311"/>
            <a:ext cx="8815317" cy="923925"/>
          </a:xfrm>
        </p:spPr>
        <p:txBody>
          <a:bodyPr/>
          <a:lstStyle/>
          <a:p>
            <a:r>
              <a:rPr lang="fi-FI" dirty="0"/>
              <a:t>Huomioitavaa kylmätyössä…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DBD38F-9343-1D59-6A01-A338FF11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32" y="608273"/>
            <a:ext cx="11447380" cy="4487159"/>
          </a:xfrm>
        </p:spPr>
        <p:txBody>
          <a:bodyPr/>
          <a:lstStyle/>
          <a:p>
            <a:pPr marL="0" indent="0" fontAlgn="base">
              <a:buNone/>
            </a:pP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Kylmätyö ei saisi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hiostuttaa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sillä hiki kostuttaa alimpia vaatekerroksia ja siten jäähdyttää kehoa</a:t>
            </a:r>
          </a:p>
          <a:p>
            <a:pPr marL="0" indent="0" fontAlgn="base">
              <a:buNone/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Kylmätyön ongelmana on käsien ja jalkojen verenkierron heikkeneminen. Hidastuva verenkierto vähentää lihasten tuottamaa voimaa.  </a:t>
            </a:r>
          </a:p>
          <a:p>
            <a:pPr marL="0" indent="0" fontAlgn="base">
              <a:buNone/>
            </a:pPr>
            <a:endParaRPr lang="fi-FI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Kylmästä työympäristöstä aiheutuvia haittoja alkaa esiintyä jo alle +</a:t>
            </a:r>
            <a:r>
              <a:rPr lang="fi-FI" sz="20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 </a:t>
            </a:r>
            <a:r>
              <a:rPr lang="fi-FI" sz="2000" baseline="30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fi-FI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fi-F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lämpötilassa. Käsin tehtävät työt vaikeutuvat, reaktioajat pitenevät ja valppaus heikkenee.  </a:t>
            </a:r>
          </a:p>
          <a:p>
            <a:pPr marL="0" indent="0" fontAlgn="base">
              <a:buNone/>
            </a:pP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Hengityselimistö alkaa oireilla, jos tehdään raskasta työtä alle -15 </a:t>
            </a:r>
            <a:r>
              <a:rPr lang="fi-FI" sz="20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lämpötilassa.</a:t>
            </a:r>
          </a:p>
          <a:p>
            <a:pPr marL="0" indent="0">
              <a:buNone/>
            </a:pPr>
            <a:endParaRPr lang="fi-FI" sz="2000" baseline="30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Kylmätyö voi lisätä kroonisten sairauksien kuten sydän- ja verenkiertosairauksien, diabeteksen ja astman oireita. Kylmä työympäristö lisää myös tapaturmariskiä ja tärinästä johtuvia haittoja. </a:t>
            </a:r>
          </a:p>
          <a:p>
            <a:pPr marL="0" indent="0">
              <a:buNone/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i-FI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Kylmyys lisää kehon energiankulutusta, joten syö ja juo riittävästi</a:t>
            </a:r>
            <a:r>
              <a:rPr lang="fi-FI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endParaRPr lang="fi-FI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974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744015-4CED-8AAC-712E-70AA45C5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Muistetaan työterveyshuollon rooli…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E74691-24F2-B858-6398-11B1493A0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Kuumatyöstä puhutaan silloin, kun ilman lämpötila työympäristössä ylittää 28 °C. Kylmätyö &lt;10 °C. </a:t>
            </a:r>
          </a:p>
          <a:p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Työpaikkaselvityksessä arvioitava terveystarkastusten tarve.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290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EEE6D-FCCB-4443-8E4C-AD94E070B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Sparrausta ryhmissä Turvatuokion pitämiseksi omalla työpaikalla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ECFA23D-6423-49BF-AC44-EF95D5130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82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4D397C-A15E-C2D5-AE59-8FF6BB387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30" y="476250"/>
            <a:ext cx="8815317" cy="923925"/>
          </a:xfrm>
        </p:spPr>
        <p:txBody>
          <a:bodyPr/>
          <a:lstStyle/>
          <a:p>
            <a:r>
              <a:rPr lang="fi-FI" dirty="0"/>
              <a:t>Lämpöolojen vaarojen 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4E1F3-6A34-693A-2EAC-9F845C42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184603"/>
            <a:ext cx="11315405" cy="4098925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>
                <a:effectLst/>
                <a:latin typeface="Arial" panose="020B0604020202020204" pitchFamily="34" charset="0"/>
              </a:rPr>
              <a:t>F 3. Työpaikan lämpötila. Työpaikan lämpötilaa arvioitaessa on tarkasteltava lämpötilan</a:t>
            </a:r>
            <a:br>
              <a:rPr lang="fi-FI" sz="1600" dirty="0"/>
            </a:br>
            <a:r>
              <a:rPr lang="fi-FI" sz="1600" dirty="0">
                <a:effectLst/>
                <a:latin typeface="Arial" panose="020B0604020202020204" pitchFamily="34" charset="0"/>
              </a:rPr>
              <a:t>lisäksi tehtävän työn fyysistä kuormittavuutta, ilman kosteutta sekä ilman liikenopeutta.</a:t>
            </a:r>
            <a:br>
              <a:rPr lang="fi-FI" sz="1600" dirty="0"/>
            </a:br>
            <a:r>
              <a:rPr lang="fi-FI" sz="1600" dirty="0">
                <a:effectLst/>
                <a:latin typeface="Arial" panose="020B0604020202020204" pitchFamily="34" charset="0"/>
              </a:rPr>
              <a:t>Työpaikan lämpötila ja ilmankosteus on tarvittaessa ja mahdollisuuksien mukaan</a:t>
            </a:r>
            <a:br>
              <a:rPr lang="fi-FI" sz="1600" dirty="0"/>
            </a:br>
            <a:r>
              <a:rPr lang="fi-FI" sz="1600" dirty="0">
                <a:effectLst/>
                <a:latin typeface="Arial" panose="020B0604020202020204" pitchFamily="34" charset="0"/>
              </a:rPr>
              <a:t>järjestettävä säädettäväksi. 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>
                <a:effectLst/>
                <a:latin typeface="Arial" panose="020B0604020202020204" pitchFamily="34" charset="0"/>
              </a:rPr>
              <a:t>F 5. Vetoisuus. Veto johtuu huoneilmaa viileämpänä virtaavasta ilmasta. Jos ilman</a:t>
            </a:r>
            <a:br>
              <a:rPr lang="fi-FI" sz="1600" dirty="0"/>
            </a:br>
            <a:r>
              <a:rPr lang="fi-FI" sz="1600" dirty="0">
                <a:effectLst/>
                <a:latin typeface="Arial" panose="020B0604020202020204" pitchFamily="34" charset="0"/>
              </a:rPr>
              <a:t>virtausnopeus on 0,15–0,5 m/s, veto koetaan yleensä haitallisena. Sisätiloissa vetää jo</a:t>
            </a:r>
            <a:br>
              <a:rPr lang="fi-FI" sz="1600" dirty="0"/>
            </a:br>
            <a:r>
              <a:rPr lang="fi-FI" sz="1600" dirty="0">
                <a:effectLst/>
                <a:latin typeface="Arial" panose="020B0604020202020204" pitchFamily="34" charset="0"/>
              </a:rPr>
              <a:t>selvästi, kun ilman nopeus ylittää 0,5 m/s. Avoimet ulko-ovet tai ikkunat voivat aiheuttaa</a:t>
            </a:r>
            <a:br>
              <a:rPr lang="fi-FI" sz="1600" dirty="0"/>
            </a:br>
            <a:r>
              <a:rPr lang="fi-FI" sz="1600" dirty="0">
                <a:effectLst/>
                <a:latin typeface="Arial" panose="020B0604020202020204" pitchFamily="34" charset="0"/>
              </a:rPr>
              <a:t>häiritsevää.</a:t>
            </a:r>
            <a:br>
              <a:rPr lang="fi-FI" dirty="0"/>
            </a:b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AAD9ABC-CF6F-996D-6E2E-E3A0269D8EBB}"/>
              </a:ext>
            </a:extLst>
          </p:cNvPr>
          <p:cNvSpPr txBox="1"/>
          <p:nvPr/>
        </p:nvSpPr>
        <p:spPr>
          <a:xfrm>
            <a:off x="600075" y="3931871"/>
            <a:ext cx="862248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dirty="0"/>
              <a:t>Lämpöolojen arvioiminen on työterveyshuollon työpaikkaselvityksen oleellinen osa, ja työnantajan varmistettava, että se on tehty riittävän kattavasti. Työnantajan tulee pääsääntöisesti teknisin ratkaisuin yrittää estää työntekijän terveydelle haitallista kuuma- tai kylmäkuormitusta. Jos se ei ole mahdollista, tulee kuormitus katkaista työtä tauottamalla.</a:t>
            </a:r>
          </a:p>
        </p:txBody>
      </p:sp>
    </p:spTree>
    <p:extLst>
      <p:ext uri="{BB962C8B-B14F-4D97-AF65-F5344CB8AC3E}">
        <p14:creationId xmlns:p14="http://schemas.microsoft.com/office/powerpoint/2010/main" val="2120327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E046C9-5C20-1F50-9AD6-B075977A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686" y="476250"/>
            <a:ext cx="8815317" cy="923925"/>
          </a:xfrm>
        </p:spPr>
        <p:txBody>
          <a:bodyPr/>
          <a:lstStyle/>
          <a:p>
            <a:r>
              <a:rPr lang="fi-FI" dirty="0"/>
              <a:t>Priorisointi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3BE7EE0-6DBD-42E7-8C73-19D3BBBAD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8235" y="938212"/>
            <a:ext cx="6953785" cy="4840050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043B0C3-3DB2-BD61-6A2B-DA362252BBCB}"/>
              </a:ext>
            </a:extLst>
          </p:cNvPr>
          <p:cNvSpPr txBox="1"/>
          <p:nvPr/>
        </p:nvSpPr>
        <p:spPr>
          <a:xfrm>
            <a:off x="230481" y="1400175"/>
            <a:ext cx="46755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effectLst/>
                <a:latin typeface="Arial" panose="020B0604020202020204" pitchFamily="34" charset="0"/>
              </a:rPr>
              <a:t>…jos vaarasta voi aiheutua työntekijälle vakavia seurauksia, kuten pysyviä haittoja, työkyvyttömyyttä, sairaalajaksoja tai kuolema, sen seuraukset nähdään vakavaksi. </a:t>
            </a:r>
          </a:p>
          <a:p>
            <a:endParaRPr lang="fi-FI" dirty="0">
              <a:latin typeface="Arial" panose="020B0604020202020204" pitchFamily="34" charset="0"/>
            </a:endParaRPr>
          </a:p>
          <a:p>
            <a:r>
              <a:rPr lang="fi-FI" dirty="0">
                <a:effectLst/>
                <a:latin typeface="Arial" panose="020B0604020202020204" pitchFamily="34" charset="0"/>
              </a:rPr>
              <a:t>Jos siitä sen sijaan voi pahimmillaankin aiheutua ohimeneviä ja lieviä haittoja, lyhyitä poissaoloja ja palautuvia seurauksia, seurausta ei katsota vakavaksi.</a:t>
            </a:r>
            <a:endParaRPr lang="fi-FI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2E2E252-121E-69F6-9684-14D76B562BAD}"/>
              </a:ext>
            </a:extLst>
          </p:cNvPr>
          <p:cNvSpPr/>
          <p:nvPr/>
        </p:nvSpPr>
        <p:spPr>
          <a:xfrm>
            <a:off x="5983516" y="5505056"/>
            <a:ext cx="295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E3D705C8-AE91-C5C0-A1BE-32408A7BAC6C}"/>
              </a:ext>
            </a:extLst>
          </p:cNvPr>
          <p:cNvSpPr/>
          <p:nvPr/>
        </p:nvSpPr>
        <p:spPr>
          <a:xfrm>
            <a:off x="7773971" y="5505056"/>
            <a:ext cx="1209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3-4</a:t>
            </a:r>
            <a:endParaRPr lang="fi-FI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73831B2F-AC41-2BBC-B5B8-0838DF0A2CFE}"/>
              </a:ext>
            </a:extLst>
          </p:cNvPr>
          <p:cNvSpPr/>
          <p:nvPr/>
        </p:nvSpPr>
        <p:spPr>
          <a:xfrm>
            <a:off x="10094535" y="5505056"/>
            <a:ext cx="12097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1-2</a:t>
            </a:r>
            <a:endParaRPr lang="fi-FI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45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F074AC-2B48-4223-A976-0C978BB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ource Sans Pro"/>
                <a:ea typeface="Source Sans Pro"/>
              </a:rPr>
              <a:t>Webinaarin kulku  klo 14:00-15:30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67C20B-202A-4B98-AC45-21E414DD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fi-FI" dirty="0"/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Turvatuokion esittely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Turvatuokio-aineisto</a:t>
            </a:r>
          </a:p>
          <a:p>
            <a:pPr marL="1009650" lvl="1" indent="-342900"/>
            <a:r>
              <a:rPr lang="fi-FI" dirty="0">
                <a:latin typeface="Source Sans Pro"/>
                <a:ea typeface="Source Sans Pro"/>
              </a:rPr>
              <a:t>Lämpöolot työpaikalla</a:t>
            </a:r>
            <a:endParaRPr lang="fi-FI" dirty="0"/>
          </a:p>
          <a:p>
            <a:pPr marL="1009650" lvl="1" indent="-342900"/>
            <a:r>
              <a:rPr lang="fi-FI" dirty="0">
                <a:latin typeface="Source Sans Pro"/>
                <a:ea typeface="Source Sans Pro"/>
              </a:rPr>
              <a:t>Käytännön esimerkki Turvatuokion rakenteesta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Sparrausta ryhmissä Turvatuokion pitämiseen</a:t>
            </a:r>
          </a:p>
          <a:p>
            <a:pPr marL="342900" indent="-342900"/>
            <a:r>
              <a:rPr lang="fi-FI" dirty="0">
                <a:latin typeface="Source Sans Pro"/>
                <a:ea typeface="Source Sans Pro"/>
              </a:rPr>
              <a:t>Oman Turvatuokion ideointia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3391131C-36A2-4853-B871-CF832EE0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362" y="3661018"/>
            <a:ext cx="5069305" cy="35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9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6AEDE3-A17C-423D-E4AC-D4C3178C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2" y="325421"/>
            <a:ext cx="8815317" cy="923925"/>
          </a:xfrm>
        </p:spPr>
        <p:txBody>
          <a:bodyPr/>
          <a:lstStyle/>
          <a:p>
            <a:r>
              <a:rPr lang="fi-FI" dirty="0" err="1">
                <a:latin typeface="Source Sans Pro"/>
                <a:ea typeface="Source Sans Pro"/>
              </a:rPr>
              <a:t>Padlet</a:t>
            </a:r>
            <a:endParaRPr lang="fi-FI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3FD4DC-1216-94A8-E27C-0966BB37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552" y="955331"/>
            <a:ext cx="11673623" cy="409892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>
                <a:hlinkClick r:id="rId2"/>
              </a:rPr>
              <a:t>https://tyoturva.padlet.org/pivi_sarmala/l-mp-olot-ty-paikalla-9ccdma2lkauwz6uu</a:t>
            </a:r>
            <a:endParaRPr lang="fi-FI" dirty="0">
              <a:latin typeface="Source Sans Pro"/>
              <a:ea typeface="Source Sans Pro"/>
            </a:endParaRPr>
          </a:p>
          <a:p>
            <a:endParaRPr lang="fi-FI" dirty="0">
              <a:latin typeface="Source Sans Pro"/>
              <a:ea typeface="Source Sans Pro"/>
            </a:endParaRPr>
          </a:p>
          <a:p>
            <a:r>
              <a:rPr lang="fi-FI" dirty="0">
                <a:latin typeface="Source Sans Pro"/>
                <a:ea typeface="Source Sans Pro"/>
              </a:rPr>
              <a:t>Työskennellään ryhmissä.</a:t>
            </a:r>
          </a:p>
          <a:p>
            <a:endParaRPr lang="fi-FI" dirty="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fi-FI" dirty="0">
              <a:latin typeface="Source Sans Pro"/>
              <a:ea typeface="Source Sans Pro"/>
            </a:endParaRPr>
          </a:p>
          <a:p>
            <a:r>
              <a:rPr lang="fi-FI" dirty="0">
                <a:latin typeface="Source Sans Pro"/>
                <a:ea typeface="Source Sans Pro"/>
              </a:rPr>
              <a:t>Tunnistakaa mahdollisimman paljon tilanteita/olosuhteita, joissa lämpöoloista voi olla tai on haittaa– missä tilanteissa, onko erityisvaaraa joillekin? Katsokaa myös tulevaisuuteen…ennakointia. Kirjatkaa ainakin yksi havainto/sarake. 10 min.</a:t>
            </a:r>
          </a:p>
          <a:p>
            <a:pPr marL="0" indent="0">
              <a:buNone/>
            </a:pPr>
            <a:endParaRPr lang="fi-FI" dirty="0">
              <a:latin typeface="Source Sans Pro"/>
              <a:ea typeface="Source Sans Pro"/>
            </a:endParaRPr>
          </a:p>
          <a:p>
            <a:r>
              <a:rPr lang="fi-FI" dirty="0">
                <a:latin typeface="Source Sans Pro"/>
                <a:ea typeface="Source Sans Pro"/>
              </a:rPr>
              <a:t>Priorisoikaa kiireellisyys antamalla tähtiä jokaiselle vastauksellenne 1 -5 -&gt; valitkaa niistä yksi (kriittisin) ja pohtikaa mitä eri osapuolet voivat tehdä asialle (viereiset laatikot). 20 min.</a:t>
            </a:r>
          </a:p>
          <a:p>
            <a:pPr marL="0" indent="0">
              <a:buNone/>
            </a:pPr>
            <a:endParaRPr lang="fi-FI" dirty="0">
              <a:latin typeface="Source Sans Pro"/>
              <a:ea typeface="Source Sans Pro"/>
            </a:endParaRPr>
          </a:p>
          <a:p>
            <a:r>
              <a:rPr lang="fi-FI" dirty="0">
                <a:latin typeface="Source Sans Pro"/>
                <a:ea typeface="Source Sans Pro"/>
              </a:rPr>
              <a:t>Jos aikaa…voi toistaa tehtävän.</a:t>
            </a:r>
          </a:p>
          <a:p>
            <a:pPr marL="0" indent="0">
              <a:buNone/>
            </a:pPr>
            <a:endParaRPr lang="fi-FI" dirty="0"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7164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4B599-882F-0E17-D280-5DCFE6AB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63" y="226963"/>
            <a:ext cx="10921364" cy="923925"/>
          </a:xfrm>
        </p:spPr>
        <p:txBody>
          <a:bodyPr/>
          <a:lstStyle/>
          <a:p>
            <a:r>
              <a:rPr lang="fi-FI" dirty="0" err="1"/>
              <a:t>Padlet</a:t>
            </a:r>
            <a:r>
              <a:rPr lang="fi-FI" dirty="0"/>
              <a:t>-seinää voi käyttää kartoittamaan tilanteita, joissa esiintyy haitallisia lämpöoloja (voit laatia oman seinän ao. mallista) 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21D4109-3C3E-0056-60EB-ED21A8E2E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6" y="2240514"/>
            <a:ext cx="10093025" cy="1965726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6B61F3A-50E0-28AE-FFCE-44DFC1BA6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" y="4702047"/>
            <a:ext cx="10180639" cy="120569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3A7B04A-28D1-3DC0-8A8B-3D0C16539BC1}"/>
              </a:ext>
            </a:extLst>
          </p:cNvPr>
          <p:cNvSpPr txBox="1"/>
          <p:nvPr/>
        </p:nvSpPr>
        <p:spPr>
          <a:xfrm>
            <a:off x="600076" y="4251727"/>
            <a:ext cx="1067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0" i="0" dirty="0">
                <a:latin typeface="Source Sans Pro" panose="020B0503030403020204" pitchFamily="34" charset="0"/>
              </a:rPr>
              <a:t>Seuraavassa vaiheessa voi miettiä, mitä asioille voisi tehdä. Tarkasteltavana yksi, tärkeimmäksi valittu asia.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63CC831-8C01-94BB-F9CF-E0088DC29C11}"/>
              </a:ext>
            </a:extLst>
          </p:cNvPr>
          <p:cNvSpPr txBox="1"/>
          <p:nvPr/>
        </p:nvSpPr>
        <p:spPr>
          <a:xfrm>
            <a:off x="476363" y="1594183"/>
            <a:ext cx="1140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0" i="0" dirty="0">
                <a:latin typeface="Source Sans Pro" panose="020B0503030403020204" pitchFamily="34" charset="0"/>
              </a:rPr>
              <a:t>Kun vaaroja on kartoitettu, arvioidaan seurausten vakavuutt</a:t>
            </a:r>
            <a:r>
              <a:rPr lang="fi-FI" dirty="0">
                <a:latin typeface="Source Sans Pro" panose="020B0503030403020204" pitchFamily="34" charset="0"/>
              </a:rPr>
              <a:t>a ja todennäköisyyttä. Ajan säästämiseksi voi valita yhden asian.</a:t>
            </a:r>
            <a:endParaRPr lang="fi-FI" b="0" i="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210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B1E828-E380-91AD-F627-46D8502B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ajatuksia herätti?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CC949A-A56A-C0B8-E7CB-3FC7916DE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Seuraavaksi ideoit oman turvatuokion aihetta. Voit ottaa jonkun josta keskustelitte tai tämän kartoitustehtävän.</a:t>
            </a:r>
          </a:p>
          <a:p>
            <a:endParaRPr lang="fi-FI" dirty="0"/>
          </a:p>
          <a:p>
            <a:r>
              <a:rPr lang="fi-FI" dirty="0"/>
              <a:t>Hetki aikaa omalle suunnittelulle</a:t>
            </a:r>
          </a:p>
        </p:txBody>
      </p:sp>
    </p:spTree>
    <p:extLst>
      <p:ext uri="{BB962C8B-B14F-4D97-AF65-F5344CB8AC3E}">
        <p14:creationId xmlns:p14="http://schemas.microsoft.com/office/powerpoint/2010/main" val="361307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EBA30A-9145-4F9D-B3C0-6DD4FF6B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Oman työpaikan Turvatuokion aihe:</a:t>
            </a:r>
            <a:br>
              <a:rPr lang="fi-FI">
                <a:latin typeface="Source Sans Pro"/>
                <a:ea typeface="Source Sans Pro"/>
              </a:rPr>
            </a:br>
            <a:r>
              <a:rPr lang="fi-FI">
                <a:latin typeface="Source Sans Pro"/>
                <a:ea typeface="Source Sans Pro"/>
              </a:rPr>
              <a:t>Ajankohta:</a:t>
            </a:r>
            <a:br>
              <a:rPr lang="fi-FI">
                <a:latin typeface="Source Sans Pro"/>
                <a:ea typeface="Source Sans Pro"/>
              </a:rPr>
            </a:br>
            <a:r>
              <a:rPr lang="fi-FI">
                <a:latin typeface="Source Sans Pro"/>
                <a:ea typeface="Source Sans Pro"/>
              </a:rPr>
              <a:t>Työpaikan tiimi/ryhmä/osasto:</a:t>
            </a:r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381483"/>
              </p:ext>
            </p:extLst>
          </p:nvPr>
        </p:nvGraphicFramePr>
        <p:xfrm>
          <a:off x="517237" y="1825625"/>
          <a:ext cx="9987252" cy="403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9084">
                  <a:extLst>
                    <a:ext uri="{9D8B030D-6E8A-4147-A177-3AD203B41FA5}">
                      <a16:colId xmlns:a16="http://schemas.microsoft.com/office/drawing/2014/main" val="3152607740"/>
                    </a:ext>
                  </a:extLst>
                </a:gridCol>
                <a:gridCol w="3329084">
                  <a:extLst>
                    <a:ext uri="{9D8B030D-6E8A-4147-A177-3AD203B41FA5}">
                      <a16:colId xmlns:a16="http://schemas.microsoft.com/office/drawing/2014/main" val="1826773176"/>
                    </a:ext>
                  </a:extLst>
                </a:gridCol>
                <a:gridCol w="3329084">
                  <a:extLst>
                    <a:ext uri="{9D8B030D-6E8A-4147-A177-3AD203B41FA5}">
                      <a16:colId xmlns:a16="http://schemas.microsoft.com/office/drawing/2014/main" val="747756559"/>
                    </a:ext>
                  </a:extLst>
                </a:gridCol>
              </a:tblGrid>
              <a:tr h="1067831">
                <a:tc>
                  <a:txBody>
                    <a:bodyPr/>
                    <a:lstStyle/>
                    <a:p>
                      <a:r>
                        <a:rPr lang="fi-FI"/>
                        <a:t>Tuokion valmistelu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Tuokion ohjaaminen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Tuokion jälkeen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072"/>
                  </a:ext>
                </a:extLst>
              </a:tr>
              <a:tr h="2971635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68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B58AE7-08D6-4540-A5DB-20822277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77" y="447969"/>
            <a:ext cx="8815317" cy="923925"/>
          </a:xfrm>
        </p:spPr>
        <p:txBody>
          <a:bodyPr/>
          <a:lstStyle/>
          <a:p>
            <a:r>
              <a:rPr lang="fi-FI" dirty="0">
                <a:latin typeface="Source Sans Pro"/>
                <a:ea typeface="Source Sans Pro"/>
              </a:rPr>
              <a:t>Työturvallisuuskeskuksen materiaalia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18D69E-6BBF-4DF1-837D-A5B456E6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77" y="1280392"/>
            <a:ext cx="11845715" cy="491773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i-FI" sz="2000" b="1" dirty="0">
                <a:latin typeface="Source Sans Pro"/>
                <a:ea typeface="Source Sans Pro"/>
              </a:rPr>
              <a:t>Turvatuokio:</a:t>
            </a:r>
            <a:endParaRPr lang="fi-FI" sz="2000" b="1" dirty="0"/>
          </a:p>
          <a:p>
            <a:pPr marL="0" indent="0">
              <a:buNone/>
            </a:pPr>
            <a:r>
              <a:rPr lang="fi-FI" sz="1600" dirty="0">
                <a:latin typeface="Source Sans Pro"/>
                <a:ea typeface="Source Sans Pro"/>
                <a:hlinkClick r:id="rId2"/>
              </a:rPr>
              <a:t>https://ttk.fi/julkaisu/turvatuokio/</a:t>
            </a:r>
            <a:endParaRPr lang="fi-FI" dirty="0"/>
          </a:p>
          <a:p>
            <a:pPr marL="0" indent="0">
              <a:buNone/>
            </a:pP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2000" b="1" dirty="0">
                <a:latin typeface="Source Sans Pro"/>
                <a:ea typeface="Source Sans Pro"/>
              </a:rPr>
              <a:t>Vaarojen tunnistaminen ja arviointi:</a:t>
            </a:r>
          </a:p>
          <a:p>
            <a:pPr marL="0" indent="0">
              <a:buNone/>
            </a:pPr>
            <a:r>
              <a:rPr lang="fi-FI" sz="1600" dirty="0">
                <a:latin typeface="Source Sans Pro"/>
                <a:ea typeface="Source Sans Pro"/>
                <a:hlinkClick r:id="rId3"/>
              </a:rPr>
              <a:t>https://ttk.fi/tyoturvallisuus/vastuut-ja-velvoitteet/tyonantajan-yleiset-velvollisuudet/vaarojen-tunnistaminen-ja-riskien-arviointi/</a:t>
            </a:r>
            <a:endParaRPr lang="fi-FI" sz="1600" dirty="0"/>
          </a:p>
          <a:p>
            <a:pPr marL="0" indent="0">
              <a:buNone/>
            </a:pPr>
            <a:r>
              <a:rPr lang="fi-FI" sz="1600" dirty="0">
                <a:latin typeface="Source Sans Pro"/>
                <a:ea typeface="Source Sans Pro"/>
                <a:hlinkClick r:id="rId4"/>
              </a:rPr>
              <a:t>https://ttk.fi/julkaisu/tyoturvallisuustutka/</a:t>
            </a:r>
            <a:endParaRPr lang="fi-FI" dirty="0"/>
          </a:p>
          <a:p>
            <a:pPr marL="0" indent="0">
              <a:buNone/>
            </a:pP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2000" b="1" dirty="0">
                <a:latin typeface="Source Sans Pro"/>
                <a:ea typeface="Source Sans Pro"/>
              </a:rPr>
              <a:t>Lämpöolot (Työsuojelu.fi ja ttl.fi):</a:t>
            </a:r>
          </a:p>
          <a:p>
            <a:pPr marL="0" indent="0">
              <a:buNone/>
            </a:pPr>
            <a:r>
              <a:rPr lang="fi-FI" sz="1600" dirty="0">
                <a:latin typeface="Source Sans Pro"/>
                <a:ea typeface="Source Sans Pro"/>
                <a:hlinkClick r:id="rId5"/>
              </a:rPr>
              <a:t>https://www.tyosuojelu.fi/tyoolot/fysikaaliset-tekijat/lampoolot</a:t>
            </a:r>
            <a:br>
              <a:rPr lang="fi-FI" sz="1600" dirty="0">
                <a:latin typeface="Source Sans Pro"/>
                <a:ea typeface="Source Sans Pro"/>
              </a:rPr>
            </a:br>
            <a:r>
              <a:rPr lang="fi-FI" sz="1600" dirty="0">
                <a:latin typeface="Source Sans Pro"/>
                <a:ea typeface="Source Sans Pro"/>
                <a:hlinkClick r:id="rId6"/>
              </a:rPr>
              <a:t>https://www.ttl.fi/teemat/tyoturvallisuus/lampoolosuhteet-tyopaikalla</a:t>
            </a: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fi-FI" sz="1600" dirty="0">
              <a:latin typeface="Source Sans Pro"/>
              <a:ea typeface="Source Sans Pro"/>
            </a:endParaRPr>
          </a:p>
          <a:p>
            <a:pPr marL="0" indent="0">
              <a:buNone/>
            </a:pPr>
            <a:endParaRPr lang="fi-FI" sz="1600" dirty="0">
              <a:latin typeface="Source Sans Pro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08842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744AF0-8DA3-4B43-833C-AAF9DFAE91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Seuraava Turvatuokio –ohjaajien webinaari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797C2B-F0D8-4387-8C40-8387833CD3E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23928" y="1885950"/>
            <a:ext cx="5709687" cy="4038603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AutoNum type="arabicPeriod"/>
            </a:pPr>
            <a:endParaRPr lang="fi-FI" sz="1800"/>
          </a:p>
          <a:p>
            <a:pPr marL="0" lvl="0" indent="0">
              <a:buNone/>
            </a:pPr>
            <a:endParaRPr lang="fi-FI" sz="1800" dirty="0">
              <a:latin typeface="Source Sans Pro"/>
              <a:ea typeface="Source Sans Pro"/>
            </a:endParaRPr>
          </a:p>
          <a:p>
            <a:pPr marL="457200" indent="-457200">
              <a:buAutoNum type="arabicPeriod"/>
            </a:pPr>
            <a:endParaRPr lang="fi-FI" sz="1800">
              <a:latin typeface="Source Sans Pro" pitchFamily="34"/>
            </a:endParaRPr>
          </a:p>
          <a:p>
            <a:pPr marL="0" indent="0">
              <a:buNone/>
            </a:pPr>
            <a:endParaRPr lang="fi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2B2594-4893-4BA6-A8EC-E58459642210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83F0DC-2767-488A-968B-C5D7F1151835}" type="datetime1">
              <a:rPr lang="fi-FI" sz="8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12.9.2023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04687B-2FCA-4C8D-9778-74AC917B519A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DC0F6-DB22-4B2F-B99E-9EBC5F131A1A}"/>
              </a:ext>
            </a:extLst>
          </p:cNvPr>
          <p:cNvSpPr txBox="1"/>
          <p:nvPr/>
        </p:nvSpPr>
        <p:spPr>
          <a:xfrm>
            <a:off x="11670505" y="6404183"/>
            <a:ext cx="490539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5B1F38-5D07-499C-9691-CB2C0501CBE3}" type="slidenum">
              <a:rPr dirty="0"/>
              <a:t>25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941335F4-A897-4674-9F22-70D84D1F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59" y="1009653"/>
            <a:ext cx="5709687" cy="4038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E7A8DBA-8A70-0349-0F3D-170124D1AE8C}"/>
              </a:ext>
            </a:extLst>
          </p:cNvPr>
          <p:cNvSpPr txBox="1"/>
          <p:nvPr/>
        </p:nvSpPr>
        <p:spPr>
          <a:xfrm>
            <a:off x="974877" y="2595639"/>
            <a:ext cx="379548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Barlow"/>
                <a:hlinkClick r:id="rId3"/>
              </a:rPr>
              <a:t>Turvatuokio-webinaari</a:t>
            </a:r>
            <a:r>
              <a:rPr lang="en-US" dirty="0">
                <a:latin typeface="Barlow"/>
              </a:rPr>
              <a:t> 12.9. 2023</a:t>
            </a:r>
          </a:p>
          <a:p>
            <a:r>
              <a:rPr lang="en-US" dirty="0" err="1">
                <a:latin typeface="Barlow"/>
              </a:rPr>
              <a:t>Kemiallisten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altisteiden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vaarojen</a:t>
            </a:r>
            <a:r>
              <a:rPr lang="en-US" dirty="0">
                <a:latin typeface="Barlow"/>
              </a:rPr>
              <a:t> </a:t>
            </a:r>
            <a:r>
              <a:rPr lang="en-US" dirty="0" err="1">
                <a:latin typeface="Barlow"/>
              </a:rPr>
              <a:t>tunnistaminen</a:t>
            </a:r>
            <a:endParaRPr lang="en-US" dirty="0">
              <a:latin typeface="Barl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0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2116E1B-AFF1-45D6-9F0C-03B4F9CC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476250"/>
            <a:ext cx="4527401" cy="1359347"/>
          </a:xfrm>
        </p:spPr>
        <p:txBody>
          <a:bodyPr anchor="t">
            <a:normAutofit/>
          </a:bodyPr>
          <a:lstStyle/>
          <a:p>
            <a:pPr marL="0" indent="0">
              <a:lnSpc>
                <a:spcPct val="90000"/>
              </a:lnSpc>
            </a:pPr>
            <a:br>
              <a:rPr lang="fi-FI" sz="2300" b="0"/>
            </a:br>
            <a:r>
              <a:rPr lang="fi-FI" sz="2300" b="0" i="1"/>
              <a:t>Kiitos ajastasi ja mielenkiinnostasi!</a:t>
            </a:r>
            <a:br>
              <a:rPr lang="fi-FI" sz="2300"/>
            </a:br>
            <a:endParaRPr lang="en-US" sz="2300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ABB048AB-AE68-4BC4-A94E-A56DFF769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6" y="2245171"/>
            <a:ext cx="4203551" cy="367937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Source Sans Pro"/>
                <a:ea typeface="Source Sans Pro"/>
              </a:rPr>
              <a:t>Lisätietoja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fi-FI" dirty="0">
                <a:latin typeface="Source Sans Pro"/>
                <a:ea typeface="Source Sans Pro"/>
              </a:rPr>
              <a:t>Turvatuokioista</a:t>
            </a:r>
            <a:r>
              <a:rPr lang="en-US" dirty="0">
                <a:latin typeface="Source Sans Pro"/>
                <a:ea typeface="Source Sans Pro"/>
              </a:rPr>
              <a:t>:</a:t>
            </a:r>
            <a:endParaRPr lang="fi-FI" dirty="0">
              <a:latin typeface="Source Sans Pro"/>
              <a:ea typeface="Source Sans Pro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i-FI" dirty="0">
                <a:latin typeface="Source Sans Pro"/>
                <a:ea typeface="Source Sans Pro"/>
              </a:rPr>
              <a:t>Erityisasiantuntijat</a:t>
            </a:r>
          </a:p>
          <a:p>
            <a:r>
              <a:rPr lang="en-US" dirty="0">
                <a:latin typeface="Source Sans Pro"/>
                <a:ea typeface="Source Sans Pro"/>
              </a:rPr>
              <a:t>Päivi Sarmala</a:t>
            </a:r>
          </a:p>
          <a:p>
            <a:r>
              <a:rPr lang="en-US" dirty="0">
                <a:latin typeface="Source Sans Pro"/>
                <a:ea typeface="Source Sans Pro"/>
              </a:rPr>
              <a:t>Sari </a:t>
            </a:r>
            <a:r>
              <a:rPr lang="en-US" dirty="0" err="1">
                <a:latin typeface="Source Sans Pro"/>
                <a:ea typeface="Source Sans Pro"/>
              </a:rPr>
              <a:t>Aksberg</a:t>
            </a:r>
            <a:endParaRPr lang="en-US" dirty="0">
              <a:latin typeface="Source Sans Pro"/>
              <a:ea typeface="Source Sans Pro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Kuva 4" descr="Syksyn lehdet">
            <a:extLst>
              <a:ext uri="{FF2B5EF4-FFF2-40B4-BE49-F238E27FC236}">
                <a16:creationId xmlns:a16="http://schemas.microsoft.com/office/drawing/2014/main" id="{3288AA13-BC7D-4B85-BC77-6B38BCC36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41" r="17625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616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00E8BA-03B5-4520-8B86-54433EC058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6473" y="933446"/>
            <a:ext cx="9877220" cy="923928"/>
          </a:xfrm>
        </p:spPr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Mitä Työturvallisuuskeskus tarjoaa Turvatuokion ohjaajalle?</a:t>
            </a:r>
            <a:br>
              <a:rPr lang="fi-FI"/>
            </a:br>
            <a:endParaRPr lang="fi-FI" sz="1800">
              <a:highlight>
                <a:srgbClr val="FFFF00"/>
              </a:highligh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263D2F-1F98-4937-A3EF-D336B07308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902" y="2367213"/>
            <a:ext cx="6005193" cy="40386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i-FI" sz="1800" dirty="0">
                <a:latin typeface="Source Sans Pro"/>
                <a:ea typeface="Source Sans Pro"/>
              </a:rPr>
              <a:t>Turvatuokio-materiaalipaketin, jonka avulla ohjaaja voi vetää Turvatuokion omalla työpaikallaan </a:t>
            </a:r>
          </a:p>
          <a:p>
            <a:r>
              <a:rPr lang="fi-FI" sz="1800" dirty="0">
                <a:latin typeface="Source Sans Pro"/>
                <a:ea typeface="Source Sans Pro"/>
              </a:rPr>
              <a:t>Turvatuokio-webinaareja, joissa  esittelemme materiaalipaketteja eri aiheista ja opastamme sinua Turvatuokion vetämisessä. Samassa yhteydessä ideoit Turvatuokion vetämistä työpaikallasi. </a:t>
            </a:r>
            <a:endParaRPr lang="fi-FI" dirty="0"/>
          </a:p>
          <a:p>
            <a:r>
              <a:rPr lang="fi-FI" sz="1800" dirty="0">
                <a:latin typeface="Source Sans Pro"/>
                <a:ea typeface="Source Sans Pro"/>
              </a:rPr>
              <a:t>Sparraat ja opit yhdessä Turvatuokion hyödyntämistä muiden osallistujien kanssa.</a:t>
            </a:r>
          </a:p>
          <a:p>
            <a:pPr lvl="0"/>
            <a:endParaRPr lang="fi-FI" sz="1800"/>
          </a:p>
          <a:p>
            <a:pPr lvl="0"/>
            <a:endParaRPr lang="fi-FI" sz="1800"/>
          </a:p>
          <a:p>
            <a:pPr lvl="0"/>
            <a:endParaRPr lang="fi-FI" sz="1800"/>
          </a:p>
          <a:p>
            <a:pPr marL="0" lvl="0" indent="0">
              <a:buNone/>
            </a:pPr>
            <a:r>
              <a:rPr lang="fi-FI" sz="1800" dirty="0">
                <a:latin typeface="Source Sans Pro"/>
                <a:ea typeface="Source Sans Pro"/>
                <a:hlinkClick r:id="rId2"/>
              </a:rPr>
              <a:t>Tietoa Turvatuokioista + ilmoittautumislinkit</a:t>
            </a:r>
          </a:p>
          <a:p>
            <a:pPr lvl="0"/>
            <a:endParaRPr lang="fi-FI" sz="1800" i="1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fi-FI" sz="1800"/>
          </a:p>
          <a:p>
            <a:pPr marL="0" lvl="0" indent="0">
              <a:buNone/>
            </a:pPr>
            <a:endParaRPr lang="fi-FI" sz="1800"/>
          </a:p>
          <a:p>
            <a:pPr marL="0" lvl="0" indent="0">
              <a:buNone/>
            </a:pPr>
            <a:endParaRPr lang="fi-FI" sz="18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503BEC-F789-48AD-A79F-D3743F779DAC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B14054-799B-4826-A05C-AF431D1B8C76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12.9.2023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1DF6A0-ADC0-4599-A3EE-DE0C55BA9A33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592450-C006-4CDF-A21E-7F1D9B8A519A}"/>
              </a:ext>
            </a:extLst>
          </p:cNvPr>
          <p:cNvSpPr txBox="1"/>
          <p:nvPr/>
        </p:nvSpPr>
        <p:spPr>
          <a:xfrm>
            <a:off x="11670505" y="6404183"/>
            <a:ext cx="490539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E18C65-9DAF-4BAC-912A-223D5D2591A0}" type="slidenum">
              <a:rPr/>
              <a:t>3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83C281E6-0014-4BA6-BAC7-46D0DBE95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02" y="810889"/>
            <a:ext cx="7067763" cy="50006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4D7218-B07A-4A5E-9174-675596B1FA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Source Sans Pro"/>
                <a:ea typeface="Source Sans Pro"/>
              </a:rPr>
              <a:t>Mistä työpaikan Turvatuokioissa on kyse?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84FFA4-BBB4-43EE-AFBA-9E7CDE11D3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0350" y="1645319"/>
            <a:ext cx="6922733" cy="4279234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Pysähdytään yhdessä  pohtimaan työturvallisuuden parantamista ja työtä helpottavia toimintatapoja.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Ideana on ottaa yksi työpaikan ajankohtainen asia kerrallaan yhteisen tarkastelun ja kehittämisen kohteeksi.</a:t>
            </a:r>
            <a:endParaRPr lang="fi-FI"/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Tavoitteena pysyvä, pienikin muutos parempaan.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r>
              <a:rPr lang="fi-FI" sz="1800">
                <a:solidFill>
                  <a:srgbClr val="000000"/>
                </a:solidFill>
                <a:latin typeface="Source Sans Pro"/>
                <a:ea typeface="Source Sans Pro"/>
              </a:rPr>
              <a:t>Turvatuokion pituus voi olla esimerkiksi jotain 15-30 min väliltä työpaikan tarpeen ja aikataulun mukaan.</a:t>
            </a: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  <a:p>
            <a:pPr marL="0" indent="0">
              <a:buNone/>
            </a:pPr>
            <a:endParaRPr lang="fi-FI" sz="1800">
              <a:solidFill>
                <a:srgbClr val="000000"/>
              </a:solidFill>
              <a:latin typeface="Source Sans Pro" pitchFamily="34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BFC42C-BE04-4D9E-A329-EE797F99C065}"/>
              </a:ext>
            </a:extLst>
          </p:cNvPr>
          <p:cNvSpPr txBox="1"/>
          <p:nvPr/>
        </p:nvSpPr>
        <p:spPr>
          <a:xfrm>
            <a:off x="10684672" y="6404183"/>
            <a:ext cx="831052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B8333D-EEAF-4375-B10C-35FF90BED00F}" type="datetime1"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12.9.2023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9F72D0-9A78-4866-8B3F-B0FB1B780DE5}"/>
              </a:ext>
            </a:extLst>
          </p:cNvPr>
          <p:cNvSpPr txBox="1"/>
          <p:nvPr/>
        </p:nvSpPr>
        <p:spPr>
          <a:xfrm>
            <a:off x="6388894" y="6404183"/>
            <a:ext cx="4114800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AA5AAD-3977-4716-BF54-1182270D4EFA}"/>
              </a:ext>
            </a:extLst>
          </p:cNvPr>
          <p:cNvSpPr txBox="1"/>
          <p:nvPr/>
        </p:nvSpPr>
        <p:spPr>
          <a:xfrm>
            <a:off x="11670505" y="6404183"/>
            <a:ext cx="490539" cy="1839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494871-1EFC-4727-ADD7-D50CCA20198E}" type="slidenum">
              <a:rPr/>
              <a:t>4</a:t>
            </a:fld>
            <a:endParaRPr lang="fi-FI" sz="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pic>
        <p:nvPicPr>
          <p:cNvPr id="7" name="Kuva 7">
            <a:extLst>
              <a:ext uri="{FF2B5EF4-FFF2-40B4-BE49-F238E27FC236}">
                <a16:creationId xmlns:a16="http://schemas.microsoft.com/office/drawing/2014/main" id="{D52ED213-AC5B-4E00-9DDC-814E431B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427" y="2121014"/>
            <a:ext cx="5006751" cy="35413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31F4471-36AE-4E32-866F-DFCEF957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7680" y="3837577"/>
            <a:ext cx="7429500" cy="2387600"/>
          </a:xfrm>
        </p:spPr>
        <p:txBody>
          <a:bodyPr/>
          <a:lstStyle/>
          <a:p>
            <a:r>
              <a:rPr lang="fi-FI" sz="3600" dirty="0">
                <a:latin typeface="Source Sans Pro"/>
                <a:ea typeface="Source Sans Pro"/>
              </a:rPr>
              <a:t>Turvatuokio-aineisto:</a:t>
            </a:r>
            <a:br>
              <a:rPr lang="fi-FI" sz="3600" dirty="0"/>
            </a:br>
            <a:br>
              <a:rPr lang="fi-FI" sz="3600" dirty="0"/>
            </a:br>
            <a:r>
              <a:rPr lang="fi-FI" sz="3600" dirty="0">
                <a:latin typeface="Source Sans Pro"/>
                <a:ea typeface="Source Sans Pro"/>
              </a:rPr>
              <a:t>Lämpöoloista tietoa mm.</a:t>
            </a:r>
            <a:br>
              <a:rPr lang="fi-FI" sz="3600" dirty="0">
                <a:latin typeface="Source Sans Pro"/>
                <a:ea typeface="Source Sans Pro"/>
              </a:rPr>
            </a:br>
            <a:r>
              <a:rPr lang="fi-FI" sz="1800" dirty="0">
                <a:latin typeface="Source Sans Pro"/>
                <a:ea typeface="Source Sans Pro"/>
                <a:hlinkClick r:id="rId3"/>
              </a:rPr>
              <a:t>https://www.tyosuojelu.fi/tyoolot/fysikaaliset-tekijat/lampoolot</a:t>
            </a:r>
            <a:br>
              <a:rPr lang="fi-FI" sz="1800" dirty="0">
                <a:latin typeface="Source Sans Pro"/>
                <a:ea typeface="Source Sans Pro"/>
              </a:rPr>
            </a:br>
            <a:r>
              <a:rPr lang="fi-FI" sz="1800" dirty="0">
                <a:latin typeface="Source Sans Pro"/>
                <a:ea typeface="Source Sans Pro"/>
                <a:hlinkClick r:id="rId4"/>
              </a:rPr>
              <a:t>https://www.ttl.fi/teemat/tyoturvallisuus/lampoolosuhteet-tyopaikalla</a:t>
            </a:r>
            <a:br>
              <a:rPr lang="fi-FI" sz="1800" dirty="0">
                <a:latin typeface="Source Sans Pro"/>
                <a:ea typeface="Source Sans Pro"/>
              </a:rPr>
            </a:br>
            <a:br>
              <a:rPr lang="fi-FI" sz="1800" dirty="0">
                <a:latin typeface="Source Sans Pro"/>
                <a:ea typeface="Source Sans Pro"/>
              </a:rPr>
            </a:br>
            <a:r>
              <a:rPr lang="fi-FI" sz="1800" dirty="0">
                <a:latin typeface="Source Sans Pro"/>
                <a:ea typeface="Source Sans Pro"/>
              </a:rPr>
              <a:t>https://finunions.org/eulta-ohjeistusta-lammossa-tyoskentelysta/</a:t>
            </a:r>
            <a:br>
              <a:rPr lang="fi-FI" sz="1800" dirty="0">
                <a:latin typeface="Source Sans Pro"/>
                <a:ea typeface="Source Sans Pro"/>
              </a:rPr>
            </a:br>
            <a:br>
              <a:rPr lang="fi-FI" sz="1800" dirty="0">
                <a:latin typeface="Source Sans Pro"/>
                <a:ea typeface="Source Sans Pro"/>
              </a:rPr>
            </a:br>
            <a:br>
              <a:rPr lang="fi-FI" sz="1800" dirty="0">
                <a:latin typeface="Source Sans Pro"/>
                <a:ea typeface="Source Sans Pro"/>
              </a:rPr>
            </a:br>
            <a:br>
              <a:rPr lang="fi-FI" sz="1800" dirty="0">
                <a:latin typeface="Source Sans Pro"/>
                <a:ea typeface="Source Sans Pro"/>
              </a:rPr>
            </a:br>
            <a:br>
              <a:rPr lang="fi-FI" sz="1800" dirty="0">
                <a:latin typeface="Source Sans Pro"/>
                <a:ea typeface="Source Sans Pro"/>
              </a:rPr>
            </a:br>
            <a:br>
              <a:rPr lang="fi-FI" sz="3600" dirty="0">
                <a:latin typeface="Source Sans Pro"/>
                <a:ea typeface="Source Sans Pro"/>
              </a:rPr>
            </a:br>
            <a:br>
              <a:rPr lang="fi-FI" sz="3600" dirty="0">
                <a:latin typeface="Source Sans Pro"/>
                <a:ea typeface="Source Sans Pro"/>
              </a:rPr>
            </a:br>
            <a:br>
              <a:rPr lang="fi-FI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4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B441AD-7692-34A7-33AC-7538646F7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Lämpöoloilla työpaikalla tarkoitetaan…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0C729A-C4C7-19E5-E560-FEA7C578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1457499"/>
            <a:ext cx="10812445" cy="4098925"/>
          </a:xfrm>
        </p:spPr>
        <p:txBody>
          <a:bodyPr/>
          <a:lstStyle/>
          <a:p>
            <a:r>
              <a:rPr lang="fi-FI" dirty="0"/>
              <a:t>lämpötilaa, kosteutta ja virtausnopeutta sekä lämpösäteilyä</a:t>
            </a:r>
          </a:p>
          <a:p>
            <a:r>
              <a:rPr lang="fi-FI" dirty="0"/>
              <a:t>WHO:n mukaan ihminen työskentelee parhaiten 16-24</a:t>
            </a:r>
            <a:r>
              <a:rPr lang="fi-FI" baseline="30000" dirty="0"/>
              <a:t>0</a:t>
            </a:r>
            <a:r>
              <a:rPr lang="fi-FI" dirty="0"/>
              <a:t>C lämpötilassa</a:t>
            </a:r>
          </a:p>
          <a:p>
            <a:r>
              <a:rPr lang="fi-FI" dirty="0"/>
              <a:t>Suomessa suosituksia työpaikan lämpöoloille. 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EE6B2A7B-FAEC-CA5C-CB14-4C070DCD4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787984"/>
              </p:ext>
            </p:extLst>
          </p:nvPr>
        </p:nvGraphicFramePr>
        <p:xfrm>
          <a:off x="600076" y="3004794"/>
          <a:ext cx="81280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173349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754355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94357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93319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Työn raskaus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Lämmön tuotto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Lämpötilasuositus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Ilman liike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500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kevyt istumatyö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alle 150 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21–25 °C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alle 0,1 m/s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2757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muu kevyt työ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150–300 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19–23 °C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alle 0,1 m/s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040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keskiraskas työ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300–400 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17–21 °C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alle 0,5 m/s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3292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raskas työ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400–W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12–17 °C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alle 0,7 m/s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4153403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6B9770E5-4E98-295E-926E-5AA31431BAB3}"/>
              </a:ext>
            </a:extLst>
          </p:cNvPr>
          <p:cNvSpPr txBox="1"/>
          <p:nvPr/>
        </p:nvSpPr>
        <p:spPr>
          <a:xfrm>
            <a:off x="640092" y="5304975"/>
            <a:ext cx="8775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Ilman suhteellinen kosteus tulisi työpaikoilla olla noin 30–50 %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https://www.tyosuojelu.fi/tyoolot/fysikaaliset-tekijat/lampoolot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73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FA75EC-72F8-AD18-FD04-794673D97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Lämpöä siedetään eri tavoin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CFCAE6-8095-359F-B660-A289DDD5D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kern="0" dirty="0">
                <a:effectLst/>
              </a:rPr>
              <a:t>Kylmän ja kuuman sieto on yksilöllistä. Sietokykyä heikentävät mm. heikko kunto, ikääntyminen, raajojen heikko verenkierto (kylmässä), kylmä- tai kuumasopeutumisen puute sekä sairaudet</a:t>
            </a:r>
          </a:p>
          <a:p>
            <a:pPr marL="0" indent="0">
              <a:buNone/>
            </a:pPr>
            <a:endParaRPr lang="fi-FI" sz="2000" kern="0" dirty="0"/>
          </a:p>
          <a:p>
            <a:pPr marL="0" indent="0">
              <a:buNone/>
            </a:pPr>
            <a:r>
              <a:rPr lang="fi-FI" sz="2000" dirty="0"/>
              <a:t>Ihmisellä on kyky sopeutua kuumuuteen vähitellen. Lämpöön sopeutuminen kestää viikosta kahteen viikkoon, joten ensimmäiset hellepäivät ovat terveyden ja suorituskyvyn kannalta elimistölle vaikeimmat. </a:t>
            </a:r>
          </a:p>
          <a:p>
            <a:pPr marL="0" indent="0">
              <a:buNone/>
            </a:pPr>
            <a:endParaRPr lang="fi-FI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accent1"/>
                </a:solidFill>
              </a:rPr>
              <a:t>Pohdi: Miten työpaikallamme huomioidaan työntekijöiden erilainen lämmönsietokyky?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909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F938B0-FE7B-A7EF-7891-AADB0150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Laki velvoittaa tunnistamaan ja arvioimaan vaarat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B016B5-2C25-CE0B-0B0A-0C830077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79" y="1712504"/>
            <a:ext cx="9579768" cy="4098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Työturvallisuuslain mukaan työnantajan on selvitettävä, onko työympäristössä sellaisia tekijöitä, mukaan lukien lämpöolot, joista voi olla vaaraa tai haittaa työntekijöiden terveydelle. 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Jos lämpöoloista aiheutuu haittaa tai vaaraa, työnantajan on arvioitava niiden merkitys työntekijän terveydelle ja turvallisuudelle sekä päätettävä arvioinnin perusteella, miten haitta poistetaan tai sitä vähennetään.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https://www.tyosuojelu.fi/tyoolot/fysikaaliset-tekijat/lampoolot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59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0A3B15-2FEB-6083-8C0E-2EC0FC27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ource Sans Pro"/>
                <a:ea typeface="Source Sans Pro"/>
              </a:rPr>
              <a:t>Ennakoidaan…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8CEB9D-6FF1-952C-BA2E-6C286E36D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1467406"/>
            <a:ext cx="10278456" cy="4098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On arvioitu, että 23 prosenttia kaikista EU:n työntekijöistä altistuu korkeille lämpötiloille vähintään neljänneksen työajasta. Helleaaltojen jatkuminen Euroopassa altistaa lisääntyvässä määrin työntekijöitä kuumuudelle.</a:t>
            </a: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Äärimmäiset lämpötilat voivat aiheuttaa merkittäviä terveysongelmia, kuten lämpöhalvausta ja muita sairauksia. 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Lämpötilan noustessa yli 30 </a:t>
            </a:r>
            <a:r>
              <a:rPr lang="fi-FI" baseline="30000" dirty="0"/>
              <a:t>0 </a:t>
            </a:r>
            <a:r>
              <a:rPr lang="fi-FI" dirty="0"/>
              <a:t>C, työtapaturmien riski kasvaa 5–7 prosentilla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Kuumuus voi heikentää tasapainoa, kaatumisriski</a:t>
            </a:r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b="1" dirty="0">
                <a:solidFill>
                  <a:schemeClr val="accent1"/>
                </a:solidFill>
              </a:rPr>
              <a:t>Osaammeko arvioida riskejä ja varautua riittävästi ennakkoon?</a:t>
            </a:r>
          </a:p>
          <a:p>
            <a:pPr>
              <a:buFont typeface="Wingdings" panose="05000000000000000000" pitchFamily="2" charset="2"/>
              <a:buChar char="Ø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7920246"/>
      </p:ext>
    </p:extLst>
  </p:cSld>
  <p:clrMapOvr>
    <a:masterClrMapping/>
  </p:clrMapOvr>
</p:sld>
</file>

<file path=ppt/theme/theme1.xml><?xml version="1.0" encoding="utf-8"?>
<a:theme xmlns:a="http://schemas.openxmlformats.org/drawingml/2006/main" name="TTK-teema">
  <a:themeElements>
    <a:clrScheme name="TTK">
      <a:dk1>
        <a:sysClr val="windowText" lastClr="000000"/>
      </a:dk1>
      <a:lt1>
        <a:sysClr val="window" lastClr="FFFFFF"/>
      </a:lt1>
      <a:dk2>
        <a:srgbClr val="5F5F5F"/>
      </a:dk2>
      <a:lt2>
        <a:srgbClr val="E7E6E6"/>
      </a:lt2>
      <a:accent1>
        <a:srgbClr val="F18121"/>
      </a:accent1>
      <a:accent2>
        <a:srgbClr val="FCD116"/>
      </a:accent2>
      <a:accent3>
        <a:srgbClr val="79B451"/>
      </a:accent3>
      <a:accent4>
        <a:srgbClr val="A8C94B"/>
      </a:accent4>
      <a:accent5>
        <a:srgbClr val="63AAB0"/>
      </a:accent5>
      <a:accent6>
        <a:srgbClr val="F9A72C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TK_2020" id="{5F1EAA4E-2578-5440-9939-AE8D5E44E506}" vid="{AF80B103-A3B1-DE43-A5D1-0CE3B67D362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E9BD26E10FDF40BB444344609D1139" ma:contentTypeVersion="4" ma:contentTypeDescription="Luo uusi asiakirja." ma:contentTypeScope="" ma:versionID="6961b8ec41505ccb147d18af260aeaf7">
  <xsd:schema xmlns:xsd="http://www.w3.org/2001/XMLSchema" xmlns:xs="http://www.w3.org/2001/XMLSchema" xmlns:p="http://schemas.microsoft.com/office/2006/metadata/properties" xmlns:ns2="53092721-56be-4ee6-a7dd-3b2e95c4dd08" xmlns:ns3="633c3515-e9bb-48fc-8632-cbde5779e364" targetNamespace="http://schemas.microsoft.com/office/2006/metadata/properties" ma:root="true" ma:fieldsID="980e7deff37896d198b689716724209c" ns2:_="" ns3:_="">
    <xsd:import namespace="53092721-56be-4ee6-a7dd-3b2e95c4dd08"/>
    <xsd:import namespace="633c3515-e9bb-48fc-8632-cbde5779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92721-56be-4ee6-a7dd-3b2e95c4dd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c3515-e9bb-48fc-8632-cbde5779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263250-BC95-405E-A476-DBB673A5A2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06AB5E-6558-4DDD-8CD6-2B316661DE00}">
  <ds:schemaRefs>
    <ds:schemaRef ds:uri="http://schemas.microsoft.com/office/2006/documentManagement/types"/>
    <ds:schemaRef ds:uri="http://purl.org/dc/dcmitype/"/>
    <ds:schemaRef ds:uri="http://purl.org/dc/elements/1.1/"/>
    <ds:schemaRef ds:uri="53092721-56be-4ee6-a7dd-3b2e95c4dd08"/>
    <ds:schemaRef ds:uri="http://schemas.microsoft.com/office/infopath/2007/PartnerControls"/>
    <ds:schemaRef ds:uri="http://schemas.openxmlformats.org/package/2006/metadata/core-properties"/>
    <ds:schemaRef ds:uri="633c3515-e9bb-48fc-8632-cbde5779e364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74D5781-41D7-4AAB-B10A-01CB0A27DC37}">
  <ds:schemaRefs>
    <ds:schemaRef ds:uri="53092721-56be-4ee6-a7dd-3b2e95c4dd08"/>
    <ds:schemaRef ds:uri="633c3515-e9bb-48fc-8632-cbde5779e3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1675</Words>
  <Application>Microsoft Office PowerPoint</Application>
  <PresentationFormat>Laajakuva</PresentationFormat>
  <Paragraphs>220</Paragraphs>
  <Slides>26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5" baseType="lpstr">
      <vt:lpstr>Source Sans Pro</vt:lpstr>
      <vt:lpstr>Source Sans Pro Semibold</vt:lpstr>
      <vt:lpstr>Arial</vt:lpstr>
      <vt:lpstr>Calibri</vt:lpstr>
      <vt:lpstr>Barlow</vt:lpstr>
      <vt:lpstr>Franklin Gothic Book</vt:lpstr>
      <vt:lpstr>Times New Roman</vt:lpstr>
      <vt:lpstr>Wingdings</vt:lpstr>
      <vt:lpstr>TTK-teema</vt:lpstr>
      <vt:lpstr>    Turvatuokio 23.5.2023:  Lämpöolosuhteiden vaarojen tunnistaminen ja riskien arviointi työpaikalla   </vt:lpstr>
      <vt:lpstr>Webinaarin kulku  klo 14:00-15:30</vt:lpstr>
      <vt:lpstr>Mitä Työturvallisuuskeskus tarjoaa Turvatuokion ohjaajalle? </vt:lpstr>
      <vt:lpstr>Mistä työpaikan Turvatuokioissa on kyse?</vt:lpstr>
      <vt:lpstr>Turvatuokio-aineisto:  Lämpöoloista tietoa mm. https://www.tyosuojelu.fi/tyoolot/fysikaaliset-tekijat/lampoolot https://www.ttl.fi/teemat/tyoturvallisuus/lampoolosuhteet-tyopaikalla  https://finunions.org/eulta-ohjeistusta-lammossa-tyoskentelysta/        </vt:lpstr>
      <vt:lpstr>Lämpöoloilla työpaikalla tarkoitetaan…</vt:lpstr>
      <vt:lpstr>Lämpöä siedetään eri tavoin</vt:lpstr>
      <vt:lpstr>Laki velvoittaa tunnistamaan ja arvioimaan vaarat</vt:lpstr>
      <vt:lpstr>Ennakoidaan…</vt:lpstr>
      <vt:lpstr>Kuumassa työskentelyn haittoja</vt:lpstr>
      <vt:lpstr>Huomioitava seikat, jotka lisää kuumuuden rasitusta</vt:lpstr>
      <vt:lpstr>Kylmässä työskentelyn haittoja</vt:lpstr>
      <vt:lpstr>Kuumuus</vt:lpstr>
      <vt:lpstr>Huomioitavaa kuumatyössä…</vt:lpstr>
      <vt:lpstr>Huomioitavaa kylmätyössä…</vt:lpstr>
      <vt:lpstr>Muistetaan työterveyshuollon rooli…</vt:lpstr>
      <vt:lpstr>Sparrausta ryhmissä Turvatuokion pitämiseksi omalla työpaikalla</vt:lpstr>
      <vt:lpstr>Lämpöolojen vaarojen arviointi</vt:lpstr>
      <vt:lpstr>Priorisointi</vt:lpstr>
      <vt:lpstr>Padlet</vt:lpstr>
      <vt:lpstr>Padlet-seinää voi käyttää kartoittamaan tilanteita, joissa esiintyy haitallisia lämpöoloja (voit laatia oman seinän ao. mallista) </vt:lpstr>
      <vt:lpstr>Mitä ajatuksia herätti?</vt:lpstr>
      <vt:lpstr>Oman työpaikan Turvatuokion aihe: Ajankohta: Työpaikan tiimi/ryhmä/osasto:</vt:lpstr>
      <vt:lpstr>Työturvallisuuskeskuksen materiaalia</vt:lpstr>
      <vt:lpstr>Seuraava Turvatuokio –ohjaajien webinaari</vt:lpstr>
      <vt:lpstr> Kiitos ajastasi ja mielenkiinnostasi!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Työturvallisuuskeskus</dc:title>
  <dc:creator>Susanna Hälikkä</dc:creator>
  <cp:lastModifiedBy>Sari Aksberg</cp:lastModifiedBy>
  <cp:revision>113</cp:revision>
  <cp:lastPrinted>2021-09-07T06:17:03Z</cp:lastPrinted>
  <dcterms:created xsi:type="dcterms:W3CDTF">2020-08-18T12:36:32Z</dcterms:created>
  <dcterms:modified xsi:type="dcterms:W3CDTF">2023-09-12T10:57:10Z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0x01010097E9BD26E10FDF40BB444344609D1139</vt:lpwstr>
  </property>
</Properties>
</file>